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gerian" panose="04020705040A02060702" pitchFamily="82" charset="0"/>
      <p:regular r:id="rId18"/>
    </p:embeddedFont>
    <p:embeddedFont>
      <p:font typeface="Times New Roman Bold" panose="02020803070505020304" pitchFamily="18" charset="0"/>
      <p:regular r:id="rId19"/>
      <p:bold r:id="rId20"/>
    </p:embeddedFont>
    <p:embeddedFont>
      <p:font typeface="Times New Roman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p:scale>
          <a:sx n="50" d="100"/>
          <a:sy n="50" d="100"/>
        </p:scale>
        <p:origin x="516"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svg"/><Relationship Id="rId7"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4917956" y="5085847"/>
            <a:ext cx="3827651" cy="3827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4039" y="1672355"/>
            <a:ext cx="3389171" cy="3389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4805" y="4038431"/>
            <a:ext cx="2094831" cy="20948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84365" y="2991016"/>
            <a:ext cx="2094831" cy="20948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64606" y="2357985"/>
            <a:ext cx="6557775" cy="5436991"/>
          </a:xfrm>
          <a:custGeom>
            <a:avLst/>
            <a:gdLst/>
            <a:ahLst/>
            <a:cxnLst/>
            <a:rect l="l" t="t" r="r" b="b"/>
            <a:pathLst>
              <a:path w="6557775" h="5436991">
                <a:moveTo>
                  <a:pt x="0" y="0"/>
                </a:moveTo>
                <a:lnTo>
                  <a:pt x="6557775" y="0"/>
                </a:lnTo>
                <a:lnTo>
                  <a:pt x="6557775" y="5436991"/>
                </a:lnTo>
                <a:lnTo>
                  <a:pt x="0" y="5436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557510" y="-889891"/>
            <a:ext cx="19403020" cy="1779782"/>
            <a:chOff x="0" y="0"/>
            <a:chExt cx="5110260" cy="468749"/>
          </a:xfrm>
        </p:grpSpPr>
        <p:sp>
          <p:nvSpPr>
            <p:cNvPr id="16" name="Freeform 1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17" name="TextBox 1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57510" y="9397109"/>
            <a:ext cx="19403020" cy="1779782"/>
            <a:chOff x="0" y="0"/>
            <a:chExt cx="5110260" cy="468749"/>
          </a:xfrm>
        </p:grpSpPr>
        <p:sp>
          <p:nvSpPr>
            <p:cNvPr id="19" name="Freeform 19"/>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20" name="TextBox 20"/>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1627902">
            <a:off x="6335051" y="2326537"/>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1627902" flipV="1">
            <a:off x="747928" y="7642829"/>
            <a:ext cx="2254244" cy="971374"/>
          </a:xfrm>
          <a:custGeom>
            <a:avLst/>
            <a:gdLst/>
            <a:ahLst/>
            <a:cxnLst/>
            <a:rect l="l" t="t" r="r" b="b"/>
            <a:pathLst>
              <a:path w="2254244" h="971374">
                <a:moveTo>
                  <a:pt x="0" y="971374"/>
                </a:moveTo>
                <a:lnTo>
                  <a:pt x="2254244" y="971374"/>
                </a:lnTo>
                <a:lnTo>
                  <a:pt x="2254244" y="0"/>
                </a:lnTo>
                <a:lnTo>
                  <a:pt x="0" y="0"/>
                </a:lnTo>
                <a:lnTo>
                  <a:pt x="0" y="97137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824566" y="6133262"/>
            <a:ext cx="632667" cy="675664"/>
          </a:xfrm>
          <a:custGeom>
            <a:avLst/>
            <a:gdLst/>
            <a:ahLst/>
            <a:cxnLst/>
            <a:rect l="l" t="t" r="r" b="b"/>
            <a:pathLst>
              <a:path w="632667" h="675664">
                <a:moveTo>
                  <a:pt x="0" y="0"/>
                </a:moveTo>
                <a:lnTo>
                  <a:pt x="632667" y="0"/>
                </a:lnTo>
                <a:lnTo>
                  <a:pt x="632667" y="675664"/>
                </a:lnTo>
                <a:lnTo>
                  <a:pt x="0" y="6756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8413414" y="2282004"/>
            <a:ext cx="9874586" cy="1960323"/>
          </a:xfrm>
          <a:prstGeom prst="rect">
            <a:avLst/>
          </a:prstGeom>
        </p:spPr>
        <p:txBody>
          <a:bodyPr lIns="0" tIns="0" rIns="0" bIns="0" rtlCol="0" anchor="t">
            <a:spAutoFit/>
          </a:bodyPr>
          <a:lstStyle/>
          <a:p>
            <a:pPr algn="l">
              <a:lnSpc>
                <a:spcPts val="7450"/>
              </a:lnSpc>
              <a:spcBef>
                <a:spcPct val="0"/>
              </a:spcBef>
            </a:pPr>
            <a:r>
              <a:rPr lang="en-US" sz="5321">
                <a:solidFill>
                  <a:srgbClr val="8F6234"/>
                </a:solidFill>
                <a:latin typeface="Times New Roman"/>
              </a:rPr>
              <a:t>SELF CAREER PREDICTION SYSTEM FOR STUDENTS </a:t>
            </a:r>
          </a:p>
        </p:txBody>
      </p:sp>
      <p:sp>
        <p:nvSpPr>
          <p:cNvPr id="25" name="TextBox 25"/>
          <p:cNvSpPr txBox="1"/>
          <p:nvPr/>
        </p:nvSpPr>
        <p:spPr>
          <a:xfrm>
            <a:off x="11682348" y="6356794"/>
            <a:ext cx="7163163" cy="2060305"/>
          </a:xfrm>
          <a:prstGeom prst="rect">
            <a:avLst/>
          </a:prstGeom>
        </p:spPr>
        <p:txBody>
          <a:bodyPr lIns="0" tIns="0" rIns="0" bIns="0" rtlCol="0" anchor="t">
            <a:spAutoFit/>
          </a:bodyPr>
          <a:lstStyle/>
          <a:p>
            <a:pPr algn="just">
              <a:lnSpc>
                <a:spcPts val="4039"/>
              </a:lnSpc>
            </a:pPr>
            <a:r>
              <a:rPr lang="en-US" sz="2885" spc="225">
                <a:solidFill>
                  <a:srgbClr val="004AAD"/>
                </a:solidFill>
                <a:latin typeface="Times New Roman Bold"/>
              </a:rPr>
              <a:t>TEAM MEMBERS:</a:t>
            </a:r>
          </a:p>
          <a:p>
            <a:pPr algn="just">
              <a:lnSpc>
                <a:spcPts val="4039"/>
              </a:lnSpc>
            </a:pPr>
            <a:r>
              <a:rPr lang="en-US" sz="2885" spc="225">
                <a:solidFill>
                  <a:srgbClr val="004AAD"/>
                </a:solidFill>
                <a:latin typeface="Times New Roman"/>
              </a:rPr>
              <a:t>210701115-KAVIPRIYA B</a:t>
            </a:r>
          </a:p>
          <a:p>
            <a:pPr algn="just">
              <a:lnSpc>
                <a:spcPts val="4039"/>
              </a:lnSpc>
            </a:pPr>
            <a:r>
              <a:rPr lang="en-US" sz="2885" spc="225">
                <a:solidFill>
                  <a:srgbClr val="004AAD"/>
                </a:solidFill>
                <a:latin typeface="Times New Roman"/>
              </a:rPr>
              <a:t>210701128-LAKSHASRI D P</a:t>
            </a:r>
          </a:p>
          <a:p>
            <a:pPr algn="just">
              <a:lnSpc>
                <a:spcPts val="4039"/>
              </a:lnSpc>
              <a:spcBef>
                <a:spcPct val="0"/>
              </a:spcBef>
            </a:pPr>
            <a:r>
              <a:rPr lang="en-US" sz="2885">
                <a:solidFill>
                  <a:srgbClr val="004AAD"/>
                </a:solidFill>
                <a:latin typeface="Times New Roman"/>
              </a:rPr>
              <a:t>210701262-SRUTHI S</a:t>
            </a:r>
          </a:p>
        </p:txBody>
      </p:sp>
      <p:sp>
        <p:nvSpPr>
          <p:cNvPr id="26" name="Freeform 26"/>
          <p:cNvSpPr/>
          <p:nvPr/>
        </p:nvSpPr>
        <p:spPr>
          <a:xfrm flipH="1">
            <a:off x="8872295" y="56207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597911" y="1635683"/>
            <a:ext cx="15065548" cy="7761426"/>
          </a:xfrm>
          <a:custGeom>
            <a:avLst/>
            <a:gdLst/>
            <a:ahLst/>
            <a:cxnLst/>
            <a:rect l="l" t="t" r="r" b="b"/>
            <a:pathLst>
              <a:path w="15065548" h="7761426">
                <a:moveTo>
                  <a:pt x="0" y="0"/>
                </a:moveTo>
                <a:lnTo>
                  <a:pt x="15065547" y="0"/>
                </a:lnTo>
                <a:lnTo>
                  <a:pt x="15065547" y="7761426"/>
                </a:lnTo>
                <a:lnTo>
                  <a:pt x="0" y="7761426"/>
                </a:lnTo>
                <a:lnTo>
                  <a:pt x="0" y="0"/>
                </a:lnTo>
                <a:close/>
              </a:path>
            </a:pathLst>
          </a:custGeom>
          <a:blipFill>
            <a:blip r:embed="rId4"/>
            <a:stretch>
              <a:fillRect t="-547" b="-1392"/>
            </a:stretch>
          </a:blipFill>
        </p:spPr>
      </p:sp>
      <p:sp>
        <p:nvSpPr>
          <p:cNvPr id="10" name="TextBox 10"/>
          <p:cNvSpPr txBox="1"/>
          <p:nvPr/>
        </p:nvSpPr>
        <p:spPr>
          <a:xfrm>
            <a:off x="769627" y="827717"/>
            <a:ext cx="9524165"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IMPLEMENTATION</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394457" y="1744022"/>
            <a:ext cx="14487485" cy="7514278"/>
          </a:xfrm>
          <a:custGeom>
            <a:avLst/>
            <a:gdLst/>
            <a:ahLst/>
            <a:cxnLst/>
            <a:rect l="l" t="t" r="r" b="b"/>
            <a:pathLst>
              <a:path w="14487485" h="7514278">
                <a:moveTo>
                  <a:pt x="0" y="0"/>
                </a:moveTo>
                <a:lnTo>
                  <a:pt x="14487485" y="0"/>
                </a:lnTo>
                <a:lnTo>
                  <a:pt x="14487485" y="7514278"/>
                </a:lnTo>
                <a:lnTo>
                  <a:pt x="0" y="7514278"/>
                </a:lnTo>
                <a:lnTo>
                  <a:pt x="0" y="0"/>
                </a:lnTo>
                <a:close/>
              </a:path>
            </a:pathLst>
          </a:custGeom>
          <a:blipFill>
            <a:blip r:embed="rId4"/>
            <a:stretch>
              <a:fillRect t="-1262" b="-1262"/>
            </a:stretch>
          </a:blipFill>
        </p:spPr>
      </p:sp>
      <p:sp>
        <p:nvSpPr>
          <p:cNvPr id="10" name="TextBox 10"/>
          <p:cNvSpPr txBox="1"/>
          <p:nvPr/>
        </p:nvSpPr>
        <p:spPr>
          <a:xfrm>
            <a:off x="769627" y="827717"/>
            <a:ext cx="9524165"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IMPLEMENTATION</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6" name="TextBox 6"/>
          <p:cNvSpPr txBox="1"/>
          <p:nvPr/>
        </p:nvSpPr>
        <p:spPr>
          <a:xfrm>
            <a:off x="7425438" y="746416"/>
            <a:ext cx="8013304"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RESULT</a:t>
            </a:r>
          </a:p>
        </p:txBody>
      </p:sp>
      <p:sp>
        <p:nvSpPr>
          <p:cNvPr id="7" name="TextBox 7"/>
          <p:cNvSpPr txBox="1"/>
          <p:nvPr/>
        </p:nvSpPr>
        <p:spPr>
          <a:xfrm>
            <a:off x="2341953" y="2013445"/>
            <a:ext cx="13604093" cy="5723298"/>
          </a:xfrm>
          <a:prstGeom prst="rect">
            <a:avLst/>
          </a:prstGeom>
        </p:spPr>
        <p:txBody>
          <a:bodyPr lIns="0" tIns="0" rIns="0" bIns="0" rtlCol="0" anchor="t">
            <a:spAutoFit/>
          </a:bodyPr>
          <a:lstStyle/>
          <a:p>
            <a:pPr algn="just">
              <a:lnSpc>
                <a:spcPts val="4510"/>
              </a:lnSpc>
              <a:spcBef>
                <a:spcPct val="0"/>
              </a:spcBef>
            </a:pPr>
            <a:r>
              <a:rPr lang="en-US" sz="3221" dirty="0">
                <a:solidFill>
                  <a:srgbClr val="1E302C"/>
                </a:solidFill>
                <a:latin typeface="Times New Roman"/>
              </a:rPr>
              <a:t>With the aid of this career advising system, students can navigate their future with a holistic approach. Students can access a variety of features by just registering and logging in. Self assessments and AI/ML are used in the "Discover Yourself" section to generate unique student profiles. In the background, machine learning algorithms prepare data for analysis and forecast a student's innate abilities. Then, based on this data, particular job roles are suggested. Lastly, the knowledge networking module promotes a collaborative learning environment by enabling students to access and contribute career-related information. With the use of machine learning, information sharing, and self-discovery tools, this system gives students the ability to make well-informed career decisions.</a:t>
            </a:r>
          </a:p>
        </p:txBody>
      </p:sp>
      <p:sp>
        <p:nvSpPr>
          <p:cNvPr id="8" name="AutoShape 8"/>
          <p:cNvSpPr/>
          <p:nvPr/>
        </p:nvSpPr>
        <p:spPr>
          <a:xfrm>
            <a:off x="7775847" y="1947079"/>
            <a:ext cx="6116868" cy="0"/>
          </a:xfrm>
          <a:prstGeom prst="line">
            <a:avLst/>
          </a:prstGeom>
          <a:ln w="47625" cap="rnd">
            <a:solidFill>
              <a:srgbClr val="8DAFA8"/>
            </a:solidFill>
            <a:prstDash val="lgDash"/>
            <a:headEnd type="none" w="sm" len="sm"/>
            <a:tailEnd type="oval" w="lg" len="lg"/>
          </a:ln>
        </p:spPr>
      </p:sp>
      <p:sp>
        <p:nvSpPr>
          <p:cNvPr id="9" name="Freeform 9"/>
          <p:cNvSpPr/>
          <p:nvPr/>
        </p:nvSpPr>
        <p:spPr>
          <a:xfrm flipH="1">
            <a:off x="1028700" y="676371"/>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781800" y="1375655"/>
            <a:ext cx="9524165" cy="916305"/>
          </a:xfrm>
          <a:prstGeom prst="rect">
            <a:avLst/>
          </a:prstGeom>
        </p:spPr>
        <p:txBody>
          <a:bodyPr lIns="0" tIns="0" rIns="0" bIns="0" rtlCol="0" anchor="t">
            <a:spAutoFit/>
          </a:bodyPr>
          <a:lstStyle/>
          <a:p>
            <a:pPr algn="l">
              <a:lnSpc>
                <a:spcPts val="6719"/>
              </a:lnSpc>
              <a:spcBef>
                <a:spcPct val="0"/>
              </a:spcBef>
            </a:pPr>
            <a:r>
              <a:rPr lang="en-US" sz="4800" dirty="0">
                <a:solidFill>
                  <a:srgbClr val="8F6234"/>
                </a:solidFill>
                <a:latin typeface="Times New Roman"/>
              </a:rPr>
              <a:t>CONCLUSION</a:t>
            </a:r>
          </a:p>
        </p:txBody>
      </p:sp>
      <p:sp>
        <p:nvSpPr>
          <p:cNvPr id="9" name="Freeform 9"/>
          <p:cNvSpPr/>
          <p:nvPr/>
        </p:nvSpPr>
        <p:spPr>
          <a:xfrm rot="-8491720">
            <a:off x="-98422" y="8471552"/>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940937">
            <a:off x="16727974" y="1106162"/>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60658" y="149790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415065" y="2840525"/>
            <a:ext cx="14563685" cy="7804150"/>
          </a:xfrm>
          <a:prstGeom prst="rect">
            <a:avLst/>
          </a:prstGeom>
        </p:spPr>
        <p:txBody>
          <a:bodyPr lIns="0" tIns="0" rIns="0" bIns="0" rtlCol="0" anchor="t">
            <a:spAutoFit/>
          </a:bodyPr>
          <a:lstStyle/>
          <a:p>
            <a:pPr algn="just">
              <a:lnSpc>
                <a:spcPts val="5599"/>
              </a:lnSpc>
            </a:pPr>
            <a:r>
              <a:rPr lang="en-US" sz="3999">
                <a:solidFill>
                  <a:srgbClr val="1E302C"/>
                </a:solidFill>
                <a:latin typeface="Times New Roman"/>
              </a:rPr>
              <a:t>This career coaching method equips students with tools for confident decision-making by integrating a knowledge-sharing platform, K-Nearest Neighbors (KNN) machine learning, and self-discovery exams. It enhances self-awareness through profile creation and assessments, offers personalized guidance via KNN analysis, and supports informed decisions with concise justifications. This framework fosters self-discovery and empowers students to take charge of their future.</a:t>
            </a:r>
          </a:p>
          <a:p>
            <a:pPr algn="just">
              <a:lnSpc>
                <a:spcPts val="5599"/>
              </a:lnSpc>
            </a:pPr>
            <a:endParaRPr lang="en-US" sz="3999">
              <a:solidFill>
                <a:srgbClr val="1E302C"/>
              </a:solidFill>
              <a:latin typeface="Times New Roman"/>
            </a:endParaRPr>
          </a:p>
          <a:p>
            <a:pPr algn="just">
              <a:lnSpc>
                <a:spcPts val="5599"/>
              </a:lnSpc>
            </a:pPr>
            <a:endParaRPr lang="en-US" sz="3999">
              <a:solidFill>
                <a:srgbClr val="1E302C"/>
              </a:solidFill>
              <a:latin typeface="Times New Roman"/>
            </a:endParaRPr>
          </a:p>
          <a:p>
            <a:pPr algn="just">
              <a:lnSpc>
                <a:spcPts val="5599"/>
              </a:lnSpc>
              <a:spcBef>
                <a:spcPct val="0"/>
              </a:spcBef>
            </a:pPr>
            <a:endParaRPr lang="en-US" sz="3999">
              <a:solidFill>
                <a:srgbClr val="1E302C"/>
              </a:solidFill>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 name="TextBox 2"/>
          <p:cNvSpPr txBox="1"/>
          <p:nvPr/>
        </p:nvSpPr>
        <p:spPr>
          <a:xfrm>
            <a:off x="1279978" y="571500"/>
            <a:ext cx="16230600" cy="916305"/>
          </a:xfrm>
          <a:prstGeom prst="rect">
            <a:avLst/>
          </a:prstGeom>
        </p:spPr>
        <p:txBody>
          <a:bodyPr lIns="0" tIns="0" rIns="0" bIns="0" rtlCol="0" anchor="t">
            <a:spAutoFit/>
          </a:bodyPr>
          <a:lstStyle/>
          <a:p>
            <a:pPr algn="ctr">
              <a:lnSpc>
                <a:spcPts val="6719"/>
              </a:lnSpc>
              <a:spcBef>
                <a:spcPct val="0"/>
              </a:spcBef>
            </a:pPr>
            <a:r>
              <a:rPr lang="en-US" sz="4800" dirty="0">
                <a:solidFill>
                  <a:srgbClr val="8F6234"/>
                </a:solidFill>
                <a:latin typeface="Times New Roman"/>
              </a:rPr>
              <a:t>REFERENCES</a:t>
            </a:r>
          </a:p>
        </p:txBody>
      </p:sp>
      <p:sp>
        <p:nvSpPr>
          <p:cNvPr id="3" name="Freeform 3"/>
          <p:cNvSpPr/>
          <p:nvPr/>
        </p:nvSpPr>
        <p:spPr>
          <a:xfrm>
            <a:off x="774179" y="1669741"/>
            <a:ext cx="4047813" cy="3473759"/>
          </a:xfrm>
          <a:custGeom>
            <a:avLst/>
            <a:gdLst/>
            <a:ahLst/>
            <a:cxnLst/>
            <a:rect l="l" t="t" r="r" b="b"/>
            <a:pathLst>
              <a:path w="4047813" h="3473759">
                <a:moveTo>
                  <a:pt x="0" y="0"/>
                </a:moveTo>
                <a:lnTo>
                  <a:pt x="4047813" y="0"/>
                </a:lnTo>
                <a:lnTo>
                  <a:pt x="4047813" y="3473759"/>
                </a:lnTo>
                <a:lnTo>
                  <a:pt x="0" y="3473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42233" y="1649475"/>
            <a:ext cx="12071588" cy="8617744"/>
          </a:xfrm>
          <a:prstGeom prst="rect">
            <a:avLst/>
          </a:prstGeom>
        </p:spPr>
        <p:txBody>
          <a:bodyPr wrap="square" lIns="0" tIns="0" rIns="0" bIns="0" rtlCol="0" anchor="t">
            <a:spAutoFit/>
          </a:bodyPr>
          <a:lstStyle/>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[1] R. </a:t>
            </a:r>
            <a:r>
              <a:rPr lang="en-US" sz="2000" dirty="0" err="1">
                <a:solidFill>
                  <a:srgbClr val="1E302C"/>
                </a:solidFill>
                <a:latin typeface="Times New Roman" panose="02020603050405020304" pitchFamily="18" charset="0"/>
                <a:cs typeface="Times New Roman" panose="02020603050405020304" pitchFamily="18" charset="0"/>
              </a:rPr>
              <a:t>Afarian</a:t>
            </a:r>
            <a:r>
              <a:rPr lang="en-US" sz="2000" dirty="0">
                <a:solidFill>
                  <a:srgbClr val="1E302C"/>
                </a:solidFill>
                <a:latin typeface="Times New Roman" panose="02020603050405020304" pitchFamily="18" charset="0"/>
                <a:cs typeface="Times New Roman" panose="02020603050405020304" pitchFamily="18" charset="0"/>
              </a:rPr>
              <a:t>, B.H. Kleiner The relationship between grades and career success Management Research News, 26 (2003), pp. 42-51. </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[2] Lindsay, K. </a:t>
            </a:r>
            <a:r>
              <a:rPr lang="en-US" sz="2000" dirty="0" err="1">
                <a:solidFill>
                  <a:srgbClr val="1E302C"/>
                </a:solidFill>
                <a:latin typeface="Times New Roman" panose="02020603050405020304" pitchFamily="18" charset="0"/>
                <a:cs typeface="Times New Roman" panose="02020603050405020304" pitchFamily="18" charset="0"/>
              </a:rPr>
              <a:t>Tsey</a:t>
            </a:r>
            <a:r>
              <a:rPr lang="en-US" sz="2000" dirty="0">
                <a:solidFill>
                  <a:srgbClr val="1E302C"/>
                </a:solidFill>
                <a:latin typeface="Times New Roman" panose="02020603050405020304" pitchFamily="18" charset="0"/>
                <a:cs typeface="Times New Roman" panose="02020603050405020304" pitchFamily="18" charset="0"/>
              </a:rPr>
              <a:t>, B.S. </a:t>
            </a:r>
            <a:r>
              <a:rPr lang="en-US" sz="2000" dirty="0" err="1">
                <a:solidFill>
                  <a:srgbClr val="1E302C"/>
                </a:solidFill>
                <a:latin typeface="Times New Roman" panose="02020603050405020304" pitchFamily="18" charset="0"/>
                <a:cs typeface="Times New Roman" panose="02020603050405020304" pitchFamily="18" charset="0"/>
              </a:rPr>
              <a:t>Malau-Aduli</a:t>
            </a:r>
            <a:r>
              <a:rPr lang="en-US" sz="2000" dirty="0">
                <a:solidFill>
                  <a:srgbClr val="1E302C"/>
                </a:solidFill>
                <a:latin typeface="Times New Roman" panose="02020603050405020304" pitchFamily="18" charset="0"/>
                <a:cs typeface="Times New Roman" panose="02020603050405020304" pitchFamily="18" charset="0"/>
              </a:rPr>
              <a:t> A systematic review of factors that influence youths career choices: The role of culture Frontiers in Education, 3 (2018), pp. 307-319. </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[3] C.C. Chan Social support, career beliefs, and career self-efficacy in determination of Taiwanese college athletes' career development Journal of Hospitality, Leisure, Sport and Tourism Education (2020)</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[4] M.S. Neill Accredited vs. non-accredited: How accreditation impacts perceptions and readiness to provide ethics counsel Public Relations Review (2016)</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[5] J. Haushofer, E. Fehr On the psychology of poverty Science, 344 (2014), pp. 862-867</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[6] A. Bandura Social Foundations of Thought and Action: Social Cognitive Theory, Prentice Hall, Upper Saddle River, NJ (1986)</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[7] S. Brown et al. Critical ingredients of career choice interventions: More analyses and new hypotheses Journal of Vocational Behavior (2003)</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[8] B.K. Bryant et al. Parenting in relation to child and adolescent vocational development Journal of Vocational Behavior(2006)</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pPr>
            <a:r>
              <a:rPr lang="en-US" sz="2000" dirty="0">
                <a:solidFill>
                  <a:srgbClr val="1E302C"/>
                </a:solidFill>
                <a:latin typeface="Times New Roman" panose="02020603050405020304" pitchFamily="18" charset="0"/>
                <a:cs typeface="Times New Roman" panose="02020603050405020304" pitchFamily="18" charset="0"/>
              </a:rPr>
              <a:t>[9] T. </a:t>
            </a:r>
            <a:r>
              <a:rPr lang="en-US" sz="2000" dirty="0" err="1">
                <a:solidFill>
                  <a:srgbClr val="1E302C"/>
                </a:solidFill>
                <a:latin typeface="Times New Roman" panose="02020603050405020304" pitchFamily="18" charset="0"/>
                <a:cs typeface="Times New Roman" panose="02020603050405020304" pitchFamily="18" charset="0"/>
              </a:rPr>
              <a:t>Asparouhov</a:t>
            </a:r>
            <a:r>
              <a:rPr lang="en-US" sz="2000" dirty="0">
                <a:solidFill>
                  <a:srgbClr val="1E302C"/>
                </a:solidFill>
                <a:latin typeface="Times New Roman" panose="02020603050405020304" pitchFamily="18" charset="0"/>
                <a:cs typeface="Times New Roman" panose="02020603050405020304" pitchFamily="18" charset="0"/>
              </a:rPr>
              <a:t>, B. </a:t>
            </a:r>
            <a:r>
              <a:rPr lang="en-US" sz="2000" dirty="0" err="1">
                <a:solidFill>
                  <a:srgbClr val="1E302C"/>
                </a:solidFill>
                <a:latin typeface="Times New Roman" panose="02020603050405020304" pitchFamily="18" charset="0"/>
                <a:cs typeface="Times New Roman" panose="02020603050405020304" pitchFamily="18" charset="0"/>
              </a:rPr>
              <a:t>Muthén</a:t>
            </a:r>
            <a:r>
              <a:rPr lang="en-US" sz="2000" dirty="0">
                <a:solidFill>
                  <a:srgbClr val="1E302C"/>
                </a:solidFill>
                <a:latin typeface="Times New Roman" panose="02020603050405020304" pitchFamily="18" charset="0"/>
                <a:cs typeface="Times New Roman" panose="02020603050405020304" pitchFamily="18" charset="0"/>
              </a:rPr>
              <a:t> Auxiliary variables in mixture modeling: Using the BCH method in </a:t>
            </a:r>
            <a:r>
              <a:rPr lang="en-US" sz="2000" dirty="0" err="1">
                <a:solidFill>
                  <a:srgbClr val="1E302C"/>
                </a:solidFill>
                <a:latin typeface="Times New Roman" panose="02020603050405020304" pitchFamily="18" charset="0"/>
                <a:cs typeface="Times New Roman" panose="02020603050405020304" pitchFamily="18" charset="0"/>
              </a:rPr>
              <a:t>Mplus</a:t>
            </a:r>
            <a:r>
              <a:rPr lang="en-US" sz="2000" dirty="0">
                <a:solidFill>
                  <a:srgbClr val="1E302C"/>
                </a:solidFill>
                <a:latin typeface="Times New Roman" panose="02020603050405020304" pitchFamily="18" charset="0"/>
                <a:cs typeface="Times New Roman" panose="02020603050405020304" pitchFamily="18" charset="0"/>
              </a:rPr>
              <a:t> to estimate a distal outcome model and arbitrary secondary model </a:t>
            </a:r>
            <a:r>
              <a:rPr lang="en-US" sz="2000" dirty="0" err="1">
                <a:solidFill>
                  <a:srgbClr val="1E302C"/>
                </a:solidFill>
                <a:latin typeface="Times New Roman" panose="02020603050405020304" pitchFamily="18" charset="0"/>
                <a:cs typeface="Times New Roman" panose="02020603050405020304" pitchFamily="18" charset="0"/>
              </a:rPr>
              <a:t>Mplus</a:t>
            </a:r>
            <a:r>
              <a:rPr lang="en-US" sz="2000" dirty="0">
                <a:solidFill>
                  <a:srgbClr val="1E302C"/>
                </a:solidFill>
                <a:latin typeface="Times New Roman" panose="02020603050405020304" pitchFamily="18" charset="0"/>
                <a:cs typeface="Times New Roman" panose="02020603050405020304" pitchFamily="18" charset="0"/>
              </a:rPr>
              <a:t> Web Notes, 21 (2015)</a:t>
            </a:r>
          </a:p>
          <a:p>
            <a:pPr algn="just">
              <a:lnSpc>
                <a:spcPts val="2380"/>
              </a:lnSpc>
            </a:pPr>
            <a:endParaRPr lang="en-US" sz="2000" dirty="0">
              <a:solidFill>
                <a:srgbClr val="1E302C"/>
              </a:solidFill>
              <a:latin typeface="Times New Roman" panose="02020603050405020304" pitchFamily="18" charset="0"/>
              <a:cs typeface="Times New Roman" panose="02020603050405020304" pitchFamily="18" charset="0"/>
            </a:endParaRPr>
          </a:p>
          <a:p>
            <a:pPr algn="just">
              <a:lnSpc>
                <a:spcPts val="2380"/>
              </a:lnSpc>
              <a:spcBef>
                <a:spcPct val="0"/>
              </a:spcBef>
            </a:pPr>
            <a:r>
              <a:rPr lang="en-US" sz="2000" dirty="0">
                <a:solidFill>
                  <a:srgbClr val="1E302C"/>
                </a:solidFill>
                <a:latin typeface="Times New Roman" panose="02020603050405020304" pitchFamily="18" charset="0"/>
                <a:cs typeface="Times New Roman" panose="02020603050405020304" pitchFamily="18" charset="0"/>
              </a:rPr>
              <a:t>[10] N. </a:t>
            </a:r>
            <a:r>
              <a:rPr lang="en-US" sz="2000" dirty="0" err="1">
                <a:solidFill>
                  <a:srgbClr val="1E302C"/>
                </a:solidFill>
                <a:latin typeface="Times New Roman" panose="02020603050405020304" pitchFamily="18" charset="0"/>
                <a:cs typeface="Times New Roman" panose="02020603050405020304" pitchFamily="18" charset="0"/>
              </a:rPr>
              <a:t>Bozionelos</a:t>
            </a:r>
            <a:r>
              <a:rPr lang="en-US" sz="2000" dirty="0">
                <a:solidFill>
                  <a:srgbClr val="1E302C"/>
                </a:solidFill>
                <a:latin typeface="Times New Roman" panose="02020603050405020304" pitchFamily="18" charset="0"/>
                <a:cs typeface="Times New Roman" panose="02020603050405020304" pitchFamily="18" charset="0"/>
              </a:rPr>
              <a:t> et al. Enhancing the sustainability of employees' careers through training Journal of Vocational Behavior (2020)</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6" name="TextBox 6"/>
          <p:cNvSpPr txBox="1"/>
          <p:nvPr/>
        </p:nvSpPr>
        <p:spPr>
          <a:xfrm>
            <a:off x="1028700" y="575209"/>
            <a:ext cx="16230600" cy="916305"/>
          </a:xfrm>
          <a:prstGeom prst="rect">
            <a:avLst/>
          </a:prstGeom>
        </p:spPr>
        <p:txBody>
          <a:bodyPr lIns="0" tIns="0" rIns="0" bIns="0" rtlCol="0" anchor="t">
            <a:spAutoFit/>
          </a:bodyPr>
          <a:lstStyle/>
          <a:p>
            <a:pPr algn="ctr">
              <a:lnSpc>
                <a:spcPts val="6719"/>
              </a:lnSpc>
              <a:spcBef>
                <a:spcPct val="0"/>
              </a:spcBef>
            </a:pPr>
            <a:r>
              <a:rPr lang="en-US" sz="4800" dirty="0">
                <a:solidFill>
                  <a:srgbClr val="8F6234"/>
                </a:solidFill>
                <a:latin typeface="Times New Roman"/>
              </a:rPr>
              <a:t>GITHUB LINK</a:t>
            </a:r>
          </a:p>
        </p:txBody>
      </p:sp>
      <p:sp>
        <p:nvSpPr>
          <p:cNvPr id="8" name="TextBox 7">
            <a:extLst>
              <a:ext uri="{FF2B5EF4-FFF2-40B4-BE49-F238E27FC236}">
                <a16:creationId xmlns:a16="http://schemas.microsoft.com/office/drawing/2014/main" id="{14EB0175-0AB7-3273-9B58-C6E56B9B4546}"/>
              </a:ext>
            </a:extLst>
          </p:cNvPr>
          <p:cNvSpPr txBox="1"/>
          <p:nvPr/>
        </p:nvSpPr>
        <p:spPr>
          <a:xfrm>
            <a:off x="3505200" y="2400300"/>
            <a:ext cx="12192000" cy="646331"/>
          </a:xfrm>
          <a:prstGeom prst="rect">
            <a:avLst/>
          </a:prstGeom>
          <a:noFill/>
        </p:spPr>
        <p:txBody>
          <a:bodyPr wrap="square">
            <a:spAutoFit/>
          </a:bodyPr>
          <a:lstStyle/>
          <a:p>
            <a:r>
              <a:rPr lang="en-IN" sz="3600" dirty="0">
                <a:solidFill>
                  <a:schemeClr val="accent6">
                    <a:lumMod val="50000"/>
                  </a:schemeClr>
                </a:solidFill>
                <a:latin typeface="Times New Roman" panose="02020603050405020304" pitchFamily="18" charset="0"/>
                <a:cs typeface="Times New Roman" panose="02020603050405020304" pitchFamily="18" charset="0"/>
              </a:rPr>
              <a:t>https://github.com/SruthiS03/210701262-CS19621-PRIEE.git</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87553" y="1741608"/>
            <a:ext cx="6684726" cy="66847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763173" y="223424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14807" y="1741608"/>
            <a:ext cx="8030218" cy="6803785"/>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915889" y="3803409"/>
            <a:ext cx="5155483" cy="2212144"/>
          </a:xfrm>
          <a:prstGeom prst="rect">
            <a:avLst/>
          </a:prstGeom>
        </p:spPr>
        <p:txBody>
          <a:bodyPr wrap="square" lIns="0" tIns="0" rIns="0" bIns="0" rtlCol="0" anchor="t">
            <a:spAutoFit/>
          </a:bodyPr>
          <a:lstStyle/>
          <a:p>
            <a:pPr>
              <a:lnSpc>
                <a:spcPts val="8959"/>
              </a:lnSpc>
              <a:spcBef>
                <a:spcPct val="0"/>
              </a:spcBef>
            </a:pPr>
            <a:r>
              <a:rPr lang="en-US" sz="6399" dirty="0">
                <a:solidFill>
                  <a:srgbClr val="8F6234"/>
                </a:solidFill>
                <a:latin typeface="Algerian" panose="04020705040A02060702" pitchFamily="82" charset="0"/>
              </a:rPr>
              <a:t>THANK YOU</a:t>
            </a:r>
          </a:p>
          <a:p>
            <a:pPr algn="l">
              <a:lnSpc>
                <a:spcPts val="8959"/>
              </a:lnSpc>
              <a:spcBef>
                <a:spcPct val="0"/>
              </a:spcBef>
            </a:pPr>
            <a:endParaRPr lang="en-US" sz="6399" dirty="0">
              <a:solidFill>
                <a:srgbClr val="8F6234"/>
              </a:solidFill>
              <a:latin typeface="Algerian" panose="04020705040A02060702" pitchFamily="82" charset="0"/>
            </a:endParaRPr>
          </a:p>
        </p:txBody>
      </p:sp>
      <p:sp>
        <p:nvSpPr>
          <p:cNvPr id="20" name="Freeform 20"/>
          <p:cNvSpPr/>
          <p:nvPr/>
        </p:nvSpPr>
        <p:spPr>
          <a:xfrm rot="-8491720">
            <a:off x="6963099" y="5409702"/>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rot="3134415">
            <a:off x="16132471" y="1910334"/>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86876" y="185499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8838729" y="2062005"/>
            <a:ext cx="5019419" cy="50194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70532" y="4788403"/>
            <a:ext cx="3388768" cy="33887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324675" y="2248316"/>
            <a:ext cx="2480481" cy="24804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07454" y="6571116"/>
            <a:ext cx="2480481" cy="2480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621779" y="1495133"/>
            <a:ext cx="5597343" cy="7382587"/>
          </a:xfrm>
          <a:custGeom>
            <a:avLst/>
            <a:gdLst/>
            <a:ahLst/>
            <a:cxnLst/>
            <a:rect l="l" t="t" r="r" b="b"/>
            <a:pathLst>
              <a:path w="5597343" h="7382587">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2068878" y="5186426"/>
            <a:ext cx="441907" cy="4419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068878" y="5696734"/>
            <a:ext cx="441907" cy="44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2068878" y="6207042"/>
            <a:ext cx="441907" cy="4419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068878" y="6717349"/>
            <a:ext cx="441907" cy="4419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068878" y="7227657"/>
            <a:ext cx="441907" cy="4419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2068878" y="7735265"/>
            <a:ext cx="441907" cy="4419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068878" y="8320046"/>
            <a:ext cx="441907" cy="4419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57510" y="9397109"/>
            <a:ext cx="19403020" cy="1779782"/>
            <a:chOff x="0" y="0"/>
            <a:chExt cx="5110260" cy="468749"/>
          </a:xfrm>
        </p:grpSpPr>
        <p:sp>
          <p:nvSpPr>
            <p:cNvPr id="37" name="Freeform 37"/>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38" name="TextBox 38"/>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870222" y="1495133"/>
            <a:ext cx="8105555" cy="788677"/>
          </a:xfrm>
          <a:prstGeom prst="rect">
            <a:avLst/>
          </a:prstGeom>
        </p:spPr>
        <p:txBody>
          <a:bodyPr lIns="0" tIns="0" rIns="0" bIns="0" rtlCol="0" anchor="t">
            <a:spAutoFit/>
          </a:bodyPr>
          <a:lstStyle/>
          <a:p>
            <a:pPr>
              <a:lnSpc>
                <a:spcPts val="6719"/>
              </a:lnSpc>
              <a:spcBef>
                <a:spcPct val="0"/>
              </a:spcBef>
            </a:pPr>
            <a:r>
              <a:rPr lang="en-US" sz="4800" dirty="0">
                <a:solidFill>
                  <a:srgbClr val="8F6234"/>
                </a:solidFill>
                <a:latin typeface="Times New Roman"/>
              </a:rPr>
              <a:t>TABLE OF CONTENTS</a:t>
            </a:r>
          </a:p>
        </p:txBody>
      </p:sp>
      <p:sp>
        <p:nvSpPr>
          <p:cNvPr id="41" name="TextBox 41"/>
          <p:cNvSpPr txBox="1"/>
          <p:nvPr/>
        </p:nvSpPr>
        <p:spPr>
          <a:xfrm>
            <a:off x="2677741" y="4657758"/>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Objective</a:t>
            </a:r>
          </a:p>
        </p:txBody>
      </p:sp>
      <p:sp>
        <p:nvSpPr>
          <p:cNvPr id="42" name="TextBox 42"/>
          <p:cNvSpPr txBox="1"/>
          <p:nvPr/>
        </p:nvSpPr>
        <p:spPr>
          <a:xfrm>
            <a:off x="2104292" y="5255396"/>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04</a:t>
            </a:r>
          </a:p>
        </p:txBody>
      </p:sp>
      <p:sp>
        <p:nvSpPr>
          <p:cNvPr id="43" name="TextBox 43"/>
          <p:cNvSpPr txBox="1"/>
          <p:nvPr/>
        </p:nvSpPr>
        <p:spPr>
          <a:xfrm>
            <a:off x="2104292" y="5765704"/>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05</a:t>
            </a:r>
          </a:p>
        </p:txBody>
      </p:sp>
      <p:sp>
        <p:nvSpPr>
          <p:cNvPr id="44" name="TextBox 44"/>
          <p:cNvSpPr txBox="1"/>
          <p:nvPr/>
        </p:nvSpPr>
        <p:spPr>
          <a:xfrm>
            <a:off x="2104292" y="6276012"/>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06</a:t>
            </a:r>
          </a:p>
        </p:txBody>
      </p:sp>
      <p:sp>
        <p:nvSpPr>
          <p:cNvPr id="45" name="TextBox 45"/>
          <p:cNvSpPr txBox="1"/>
          <p:nvPr/>
        </p:nvSpPr>
        <p:spPr>
          <a:xfrm>
            <a:off x="2104292" y="6786320"/>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07</a:t>
            </a:r>
          </a:p>
        </p:txBody>
      </p:sp>
      <p:sp>
        <p:nvSpPr>
          <p:cNvPr id="46" name="TextBox 46"/>
          <p:cNvSpPr txBox="1"/>
          <p:nvPr/>
        </p:nvSpPr>
        <p:spPr>
          <a:xfrm>
            <a:off x="2104292" y="7296628"/>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08</a:t>
            </a:r>
          </a:p>
        </p:txBody>
      </p:sp>
      <p:sp>
        <p:nvSpPr>
          <p:cNvPr id="47" name="TextBox 47"/>
          <p:cNvSpPr txBox="1"/>
          <p:nvPr/>
        </p:nvSpPr>
        <p:spPr>
          <a:xfrm>
            <a:off x="2104292" y="7806936"/>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09</a:t>
            </a:r>
          </a:p>
        </p:txBody>
      </p:sp>
      <p:sp>
        <p:nvSpPr>
          <p:cNvPr id="48" name="TextBox 48"/>
          <p:cNvSpPr txBox="1"/>
          <p:nvPr/>
        </p:nvSpPr>
        <p:spPr>
          <a:xfrm>
            <a:off x="2104292" y="8358146"/>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10</a:t>
            </a:r>
          </a:p>
        </p:txBody>
      </p:sp>
      <p:sp>
        <p:nvSpPr>
          <p:cNvPr id="49" name="TextBox 49"/>
          <p:cNvSpPr txBox="1"/>
          <p:nvPr/>
        </p:nvSpPr>
        <p:spPr>
          <a:xfrm>
            <a:off x="2677741" y="5168066"/>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Abstract</a:t>
            </a:r>
          </a:p>
        </p:txBody>
      </p:sp>
      <p:sp>
        <p:nvSpPr>
          <p:cNvPr id="50" name="TextBox 50"/>
          <p:cNvSpPr txBox="1"/>
          <p:nvPr/>
        </p:nvSpPr>
        <p:spPr>
          <a:xfrm>
            <a:off x="2677741" y="5659696"/>
            <a:ext cx="6887830" cy="528668"/>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Times New Roman"/>
              </a:rPr>
              <a:t>Architecture Diagram</a:t>
            </a:r>
          </a:p>
        </p:txBody>
      </p:sp>
      <p:sp>
        <p:nvSpPr>
          <p:cNvPr id="51" name="TextBox 51"/>
          <p:cNvSpPr txBox="1"/>
          <p:nvPr/>
        </p:nvSpPr>
        <p:spPr>
          <a:xfrm>
            <a:off x="2677741" y="6185547"/>
            <a:ext cx="6887830" cy="528668"/>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Times New Roman"/>
              </a:rPr>
              <a:t>List of Modules</a:t>
            </a:r>
          </a:p>
        </p:txBody>
      </p:sp>
      <p:sp>
        <p:nvSpPr>
          <p:cNvPr id="52" name="TextBox 52"/>
          <p:cNvSpPr txBox="1"/>
          <p:nvPr/>
        </p:nvSpPr>
        <p:spPr>
          <a:xfrm>
            <a:off x="2677741" y="6698989"/>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Implementation </a:t>
            </a:r>
          </a:p>
        </p:txBody>
      </p:sp>
      <p:sp>
        <p:nvSpPr>
          <p:cNvPr id="53" name="TextBox 53"/>
          <p:cNvSpPr txBox="1"/>
          <p:nvPr/>
        </p:nvSpPr>
        <p:spPr>
          <a:xfrm>
            <a:off x="2677741" y="7208607"/>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Results</a:t>
            </a:r>
          </a:p>
        </p:txBody>
      </p:sp>
      <p:sp>
        <p:nvSpPr>
          <p:cNvPr id="54" name="TextBox 54"/>
          <p:cNvSpPr txBox="1"/>
          <p:nvPr/>
        </p:nvSpPr>
        <p:spPr>
          <a:xfrm>
            <a:off x="2677741" y="8265648"/>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References</a:t>
            </a:r>
          </a:p>
        </p:txBody>
      </p:sp>
      <p:sp>
        <p:nvSpPr>
          <p:cNvPr id="55" name="Freeform 55"/>
          <p:cNvSpPr/>
          <p:nvPr/>
        </p:nvSpPr>
        <p:spPr>
          <a:xfrm rot="2526190">
            <a:off x="15599687" y="1762629"/>
            <a:ext cx="2254244" cy="971374"/>
          </a:xfrm>
          <a:custGeom>
            <a:avLst/>
            <a:gdLst/>
            <a:ahLst/>
            <a:cxnLst/>
            <a:rect l="l" t="t" r="r" b="b"/>
            <a:pathLst>
              <a:path w="2254244" h="97137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6" name="Freeform 56"/>
          <p:cNvSpPr/>
          <p:nvPr/>
        </p:nvSpPr>
        <p:spPr>
          <a:xfrm flipH="1">
            <a:off x="8655525" y="6648948"/>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Freeform 57"/>
          <p:cNvSpPr/>
          <p:nvPr/>
        </p:nvSpPr>
        <p:spPr>
          <a:xfrm>
            <a:off x="9705217" y="3293720"/>
            <a:ext cx="1833125" cy="1957706"/>
          </a:xfrm>
          <a:custGeom>
            <a:avLst/>
            <a:gdLst/>
            <a:ahLst/>
            <a:cxnLst/>
            <a:rect l="l" t="t" r="r" b="b"/>
            <a:pathLst>
              <a:path w="1833125" h="1957706">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8" name="TextBox 58"/>
          <p:cNvSpPr txBox="1"/>
          <p:nvPr/>
        </p:nvSpPr>
        <p:spPr>
          <a:xfrm>
            <a:off x="2677741" y="4124358"/>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Problem Statement and Motivation</a:t>
            </a:r>
          </a:p>
        </p:txBody>
      </p:sp>
      <p:grpSp>
        <p:nvGrpSpPr>
          <p:cNvPr id="59" name="Group 59"/>
          <p:cNvGrpSpPr/>
          <p:nvPr/>
        </p:nvGrpSpPr>
        <p:grpSpPr>
          <a:xfrm>
            <a:off x="2055765" y="4688126"/>
            <a:ext cx="439580" cy="4681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1" name="TextBox 6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2" name="TextBox 62"/>
          <p:cNvSpPr txBox="1"/>
          <p:nvPr/>
        </p:nvSpPr>
        <p:spPr>
          <a:xfrm>
            <a:off x="2102822" y="4742007"/>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03</a:t>
            </a:r>
          </a:p>
        </p:txBody>
      </p:sp>
      <p:grpSp>
        <p:nvGrpSpPr>
          <p:cNvPr id="63" name="Group 63"/>
          <p:cNvGrpSpPr/>
          <p:nvPr/>
        </p:nvGrpSpPr>
        <p:grpSpPr>
          <a:xfrm>
            <a:off x="2068878" y="4169263"/>
            <a:ext cx="441907" cy="441907"/>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65" name="TextBox 6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2104292" y="4267793"/>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02</a:t>
            </a:r>
          </a:p>
        </p:txBody>
      </p:sp>
      <p:sp>
        <p:nvSpPr>
          <p:cNvPr id="67" name="TextBox 67"/>
          <p:cNvSpPr txBox="1"/>
          <p:nvPr/>
        </p:nvSpPr>
        <p:spPr>
          <a:xfrm>
            <a:off x="2677741" y="3576640"/>
            <a:ext cx="6887830" cy="528668"/>
          </a:xfrm>
          <a:prstGeom prst="rect">
            <a:avLst/>
          </a:prstGeom>
        </p:spPr>
        <p:txBody>
          <a:bodyPr lIns="0" tIns="0" rIns="0" bIns="0" rtlCol="0" anchor="t">
            <a:spAutoFit/>
          </a:bodyPr>
          <a:lstStyle/>
          <a:p>
            <a:pPr algn="l">
              <a:lnSpc>
                <a:spcPts val="3806"/>
              </a:lnSpc>
              <a:spcBef>
                <a:spcPct val="0"/>
              </a:spcBef>
            </a:pPr>
            <a:r>
              <a:rPr lang="en-US" sz="2718">
                <a:solidFill>
                  <a:srgbClr val="1E302C"/>
                </a:solidFill>
                <a:latin typeface="Times New Roman"/>
              </a:rPr>
              <a:t>Introduction</a:t>
            </a:r>
          </a:p>
        </p:txBody>
      </p:sp>
      <p:grpSp>
        <p:nvGrpSpPr>
          <p:cNvPr id="68" name="Group 68"/>
          <p:cNvGrpSpPr/>
          <p:nvPr/>
        </p:nvGrpSpPr>
        <p:grpSpPr>
          <a:xfrm>
            <a:off x="2068878" y="3660681"/>
            <a:ext cx="441907" cy="441907"/>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id="70" name="TextBox 7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2104292" y="3702660"/>
            <a:ext cx="371078" cy="257891"/>
          </a:xfrm>
          <a:prstGeom prst="rect">
            <a:avLst/>
          </a:prstGeom>
        </p:spPr>
        <p:txBody>
          <a:bodyPr lIns="0" tIns="0" rIns="0" bIns="0" rtlCol="0" anchor="t">
            <a:spAutoFit/>
          </a:bodyPr>
          <a:lstStyle/>
          <a:p>
            <a:pPr algn="ctr">
              <a:lnSpc>
                <a:spcPts val="2157"/>
              </a:lnSpc>
              <a:spcBef>
                <a:spcPct val="0"/>
              </a:spcBef>
            </a:pPr>
            <a:r>
              <a:rPr lang="en-US" sz="1540" dirty="0">
                <a:solidFill>
                  <a:srgbClr val="FFF7EF"/>
                </a:solidFill>
                <a:latin typeface="Times New Roman"/>
              </a:rPr>
              <a:t>01</a:t>
            </a:r>
          </a:p>
        </p:txBody>
      </p:sp>
      <p:sp>
        <p:nvSpPr>
          <p:cNvPr id="72" name="TextBox 72"/>
          <p:cNvSpPr txBox="1"/>
          <p:nvPr/>
        </p:nvSpPr>
        <p:spPr>
          <a:xfrm>
            <a:off x="2664782" y="7741242"/>
            <a:ext cx="6887830" cy="528668"/>
          </a:xfrm>
          <a:prstGeom prst="rect">
            <a:avLst/>
          </a:prstGeom>
        </p:spPr>
        <p:txBody>
          <a:bodyPr lIns="0" tIns="0" rIns="0" bIns="0" rtlCol="0" anchor="t">
            <a:spAutoFit/>
          </a:bodyPr>
          <a:lstStyle/>
          <a:p>
            <a:pPr algn="l">
              <a:lnSpc>
                <a:spcPts val="3806"/>
              </a:lnSpc>
              <a:spcBef>
                <a:spcPct val="0"/>
              </a:spcBef>
            </a:pPr>
            <a:r>
              <a:rPr lang="en-US" sz="2718" dirty="0">
                <a:solidFill>
                  <a:srgbClr val="1E302C"/>
                </a:solidFill>
                <a:latin typeface="Times New Roman"/>
              </a:rPr>
              <a:t>Conclusion</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6" name="Group 6"/>
          <p:cNvGrpSpPr/>
          <p:nvPr/>
        </p:nvGrpSpPr>
        <p:grpSpPr>
          <a:xfrm>
            <a:off x="13112659" y="3385295"/>
            <a:ext cx="4484627" cy="44846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377381" y="1652749"/>
            <a:ext cx="4275928" cy="427592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938941" y="1269444"/>
            <a:ext cx="5320359" cy="7034129"/>
          </a:xfrm>
          <a:custGeom>
            <a:avLst/>
            <a:gdLst/>
            <a:ahLst/>
            <a:cxnLst/>
            <a:rect l="l" t="t" r="r" b="b"/>
            <a:pathLst>
              <a:path w="5320359" h="703412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458192" y="975976"/>
            <a:ext cx="10348681" cy="916305"/>
          </a:xfrm>
          <a:prstGeom prst="rect">
            <a:avLst/>
          </a:prstGeom>
        </p:spPr>
        <p:txBody>
          <a:bodyPr lIns="0" tIns="0" rIns="0" bIns="0" rtlCol="0" anchor="t">
            <a:spAutoFit/>
          </a:bodyPr>
          <a:lstStyle/>
          <a:p>
            <a:pPr algn="l">
              <a:lnSpc>
                <a:spcPts val="6719"/>
              </a:lnSpc>
              <a:spcBef>
                <a:spcPct val="0"/>
              </a:spcBef>
            </a:pPr>
            <a:r>
              <a:rPr lang="en-US" sz="4800" dirty="0">
                <a:solidFill>
                  <a:srgbClr val="8F6234"/>
                </a:solidFill>
                <a:latin typeface="Times New Roman"/>
              </a:rPr>
              <a:t>INTRODUCTION</a:t>
            </a:r>
          </a:p>
        </p:txBody>
      </p:sp>
      <p:sp>
        <p:nvSpPr>
          <p:cNvPr id="14" name="TextBox 14"/>
          <p:cNvSpPr txBox="1"/>
          <p:nvPr/>
        </p:nvSpPr>
        <p:spPr>
          <a:xfrm>
            <a:off x="864030" y="2616713"/>
            <a:ext cx="9408305" cy="5040995"/>
          </a:xfrm>
          <a:prstGeom prst="rect">
            <a:avLst/>
          </a:prstGeom>
        </p:spPr>
        <p:txBody>
          <a:bodyPr lIns="0" tIns="0" rIns="0" bIns="0" rtlCol="0" anchor="t">
            <a:spAutoFit/>
          </a:bodyPr>
          <a:lstStyle/>
          <a:p>
            <a:pPr algn="just">
              <a:lnSpc>
                <a:spcPts val="3639"/>
              </a:lnSpc>
              <a:spcBef>
                <a:spcPct val="0"/>
              </a:spcBef>
            </a:pPr>
            <a:r>
              <a:rPr lang="en-US" sz="2599" dirty="0">
                <a:solidFill>
                  <a:srgbClr val="1E302C"/>
                </a:solidFill>
                <a:latin typeface="Times New Roman"/>
              </a:rPr>
              <a:t>The self-career prediction tool uses complex algorithms to find hidden patterns in student data. It goes beyond traditional methods by considering factors like favorite subjects and socioeconomic background. By comparing the profile to successful individuals, it can suggest subjects that the user might excel in and careers that align with your passions. This ever-learning system improves with new data, constantly refining its predictions. The benefits are two-fold: students gain valuable insights for their academic and professional journey, while schools can personalize counseling and support programs based on student needs. This technology empowers students, schools, and ultimately, the future workforce.</a:t>
            </a:r>
          </a:p>
        </p:txBody>
      </p:sp>
      <p:sp>
        <p:nvSpPr>
          <p:cNvPr id="15" name="Freeform 15"/>
          <p:cNvSpPr/>
          <p:nvPr/>
        </p:nvSpPr>
        <p:spPr>
          <a:xfrm rot="1903489">
            <a:off x="15712399" y="2536959"/>
            <a:ext cx="1980059" cy="853226"/>
          </a:xfrm>
          <a:custGeom>
            <a:avLst/>
            <a:gdLst/>
            <a:ahLst/>
            <a:cxnLst/>
            <a:rect l="l" t="t" r="r" b="b"/>
            <a:pathLst>
              <a:path w="1980059" h="853226">
                <a:moveTo>
                  <a:pt x="0" y="0"/>
                </a:moveTo>
                <a:lnTo>
                  <a:pt x="1980059" y="0"/>
                </a:lnTo>
                <a:lnTo>
                  <a:pt x="1980059" y="853225"/>
                </a:lnTo>
                <a:lnTo>
                  <a:pt x="0" y="8532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flipH="1">
            <a:off x="11540084" y="1436676"/>
            <a:ext cx="1572574" cy="1679448"/>
          </a:xfrm>
          <a:custGeom>
            <a:avLst/>
            <a:gdLst/>
            <a:ahLst/>
            <a:cxnLst/>
            <a:rect l="l" t="t" r="r" b="b"/>
            <a:pathLst>
              <a:path w="1572574" h="1679448">
                <a:moveTo>
                  <a:pt x="1572575" y="0"/>
                </a:moveTo>
                <a:lnTo>
                  <a:pt x="0" y="0"/>
                </a:lnTo>
                <a:lnTo>
                  <a:pt x="0" y="1679448"/>
                </a:lnTo>
                <a:lnTo>
                  <a:pt x="1572575" y="1679448"/>
                </a:lnTo>
                <a:lnTo>
                  <a:pt x="157257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5314203" y="1392780"/>
            <a:ext cx="643585" cy="687324"/>
          </a:xfrm>
          <a:custGeom>
            <a:avLst/>
            <a:gdLst/>
            <a:ahLst/>
            <a:cxnLst/>
            <a:rect l="l" t="t" r="r" b="b"/>
            <a:pathLst>
              <a:path w="643585" h="687324">
                <a:moveTo>
                  <a:pt x="0" y="0"/>
                </a:moveTo>
                <a:lnTo>
                  <a:pt x="643586" y="0"/>
                </a:lnTo>
                <a:lnTo>
                  <a:pt x="643586"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2871760" y="7147449"/>
            <a:ext cx="643585" cy="687324"/>
          </a:xfrm>
          <a:custGeom>
            <a:avLst/>
            <a:gdLst/>
            <a:ahLst/>
            <a:cxnLst/>
            <a:rect l="l" t="t" r="r" b="b"/>
            <a:pathLst>
              <a:path w="643585" h="687324">
                <a:moveTo>
                  <a:pt x="0" y="0"/>
                </a:moveTo>
                <a:lnTo>
                  <a:pt x="643585" y="0"/>
                </a:lnTo>
                <a:lnTo>
                  <a:pt x="643585"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6" name="Group 6"/>
          <p:cNvGrpSpPr/>
          <p:nvPr/>
        </p:nvGrpSpPr>
        <p:grpSpPr>
          <a:xfrm>
            <a:off x="1215025" y="1854364"/>
            <a:ext cx="5194714" cy="51947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15892" y="5090855"/>
            <a:ext cx="3010647" cy="301064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15025" y="883249"/>
            <a:ext cx="2316520" cy="23165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883057" y="2053591"/>
            <a:ext cx="7093396" cy="6074526"/>
          </a:xfrm>
          <a:custGeom>
            <a:avLst/>
            <a:gdLst/>
            <a:ahLst/>
            <a:cxnLst/>
            <a:rect l="l" t="t" r="r" b="b"/>
            <a:pathLst>
              <a:path w="7093396" h="6074526">
                <a:moveTo>
                  <a:pt x="0" y="0"/>
                </a:moveTo>
                <a:lnTo>
                  <a:pt x="7093396" y="0"/>
                </a:lnTo>
                <a:lnTo>
                  <a:pt x="7093396" y="6074527"/>
                </a:lnTo>
                <a:lnTo>
                  <a:pt x="0" y="6074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497636" y="1375778"/>
            <a:ext cx="8013304" cy="1844675"/>
          </a:xfrm>
          <a:prstGeom prst="rect">
            <a:avLst/>
          </a:prstGeom>
        </p:spPr>
        <p:txBody>
          <a:bodyPr lIns="0" tIns="0" rIns="0" bIns="0" rtlCol="0" anchor="t">
            <a:spAutoFit/>
          </a:bodyPr>
          <a:lstStyle/>
          <a:p>
            <a:pPr algn="l">
              <a:lnSpc>
                <a:spcPts val="7000"/>
              </a:lnSpc>
              <a:spcBef>
                <a:spcPct val="0"/>
              </a:spcBef>
            </a:pPr>
            <a:r>
              <a:rPr lang="en-US" sz="5000">
                <a:solidFill>
                  <a:srgbClr val="8F6234"/>
                </a:solidFill>
                <a:latin typeface="Times New Roman"/>
              </a:rPr>
              <a:t>PROBLEM STATEMENT AND MOTIVATION</a:t>
            </a:r>
          </a:p>
        </p:txBody>
      </p:sp>
      <p:sp>
        <p:nvSpPr>
          <p:cNvPr id="17" name="TextBox 17"/>
          <p:cNvSpPr txBox="1"/>
          <p:nvPr/>
        </p:nvSpPr>
        <p:spPr>
          <a:xfrm>
            <a:off x="9097858" y="3762842"/>
            <a:ext cx="8161442" cy="4742089"/>
          </a:xfrm>
          <a:prstGeom prst="rect">
            <a:avLst/>
          </a:prstGeom>
        </p:spPr>
        <p:txBody>
          <a:bodyPr lIns="0" tIns="0" rIns="0" bIns="0" rtlCol="0" anchor="t">
            <a:spAutoFit/>
          </a:bodyPr>
          <a:lstStyle/>
          <a:p>
            <a:pPr algn="just">
              <a:lnSpc>
                <a:spcPts val="3432"/>
              </a:lnSpc>
            </a:pPr>
            <a:r>
              <a:rPr lang="en-US" sz="2451">
                <a:solidFill>
                  <a:srgbClr val="1E302C"/>
                </a:solidFill>
                <a:latin typeface="Times New Roman"/>
              </a:rPr>
              <a:t>Develop a website using open-source data as career guidance and job recommender for aspiring youth that acts as skill or job recommender transforming career guidance by leveraging technology to match individuals with suitable jobs fostering efficient employment and career development.</a:t>
            </a:r>
          </a:p>
          <a:p>
            <a:pPr algn="just">
              <a:lnSpc>
                <a:spcPts val="3432"/>
              </a:lnSpc>
              <a:spcBef>
                <a:spcPct val="0"/>
              </a:spcBef>
            </a:pPr>
            <a:r>
              <a:rPr lang="en-US" sz="2451">
                <a:solidFill>
                  <a:srgbClr val="1E302C"/>
                </a:solidFill>
                <a:latin typeface="Times New Roman"/>
              </a:rPr>
              <a:t>This project aims to develop a machine learning-based recommender system to help college students identify suitable career paths by analyzing their skills, interests, and academic performance. Using a neighbor-based approach, the system learns from the professional journeys of similar students, providing targeted and justified recommendations.  </a:t>
            </a:r>
          </a:p>
        </p:txBody>
      </p:sp>
      <p:sp>
        <p:nvSpPr>
          <p:cNvPr id="18" name="AutoShape 18"/>
          <p:cNvSpPr/>
          <p:nvPr/>
        </p:nvSpPr>
        <p:spPr>
          <a:xfrm>
            <a:off x="11142432" y="3539004"/>
            <a:ext cx="6116868" cy="0"/>
          </a:xfrm>
          <a:prstGeom prst="line">
            <a:avLst/>
          </a:prstGeom>
          <a:ln w="47625" cap="rnd">
            <a:solidFill>
              <a:srgbClr val="8DAFA8"/>
            </a:solidFill>
            <a:prstDash val="lgDash"/>
            <a:headEnd type="none" w="sm" len="sm"/>
            <a:tailEnd type="oval" w="lg" len="lg"/>
          </a:ln>
        </p:spPr>
      </p:sp>
      <p:sp>
        <p:nvSpPr>
          <p:cNvPr id="19" name="Freeform 19"/>
          <p:cNvSpPr/>
          <p:nvPr/>
        </p:nvSpPr>
        <p:spPr>
          <a:xfrm rot="-6773629">
            <a:off x="707018" y="6999908"/>
            <a:ext cx="1637417" cy="705578"/>
          </a:xfrm>
          <a:custGeom>
            <a:avLst/>
            <a:gdLst/>
            <a:ahLst/>
            <a:cxnLst/>
            <a:rect l="l" t="t" r="r" b="b"/>
            <a:pathLst>
              <a:path w="1637417" h="705578">
                <a:moveTo>
                  <a:pt x="0" y="0"/>
                </a:moveTo>
                <a:lnTo>
                  <a:pt x="1637417" y="0"/>
                </a:lnTo>
                <a:lnTo>
                  <a:pt x="1637417" y="705577"/>
                </a:lnTo>
                <a:lnTo>
                  <a:pt x="0" y="705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flipH="1">
            <a:off x="7976453" y="794614"/>
            <a:ext cx="1167547" cy="1246895"/>
          </a:xfrm>
          <a:custGeom>
            <a:avLst/>
            <a:gdLst/>
            <a:ahLst/>
            <a:cxnLst/>
            <a:rect l="l" t="t" r="r" b="b"/>
            <a:pathLst>
              <a:path w="1167547" h="1246895">
                <a:moveTo>
                  <a:pt x="1167547" y="0"/>
                </a:moveTo>
                <a:lnTo>
                  <a:pt x="0" y="0"/>
                </a:lnTo>
                <a:lnTo>
                  <a:pt x="0" y="1246895"/>
                </a:lnTo>
                <a:lnTo>
                  <a:pt x="1167547" y="1246895"/>
                </a:lnTo>
                <a:lnTo>
                  <a:pt x="1167547"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6" name="Group 6"/>
          <p:cNvGrpSpPr/>
          <p:nvPr/>
        </p:nvGrpSpPr>
        <p:grpSpPr>
          <a:xfrm>
            <a:off x="4575041" y="5322804"/>
            <a:ext cx="3053192" cy="30531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5989554"/>
            <a:ext cx="2050916" cy="20509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66026" y="4677019"/>
            <a:ext cx="1565519" cy="156551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792282" y="6716432"/>
            <a:ext cx="1565519" cy="156551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830698" y="4677019"/>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8380708" y="1028700"/>
            <a:ext cx="9373899" cy="7763119"/>
            <a:chOff x="0" y="0"/>
            <a:chExt cx="2468846" cy="2044607"/>
          </a:xfrm>
        </p:grpSpPr>
        <p:sp>
          <p:nvSpPr>
            <p:cNvPr id="20" name="Freeform 20"/>
            <p:cNvSpPr/>
            <p:nvPr/>
          </p:nvSpPr>
          <p:spPr>
            <a:xfrm>
              <a:off x="0" y="0"/>
              <a:ext cx="2468846" cy="2044607"/>
            </a:xfrm>
            <a:custGeom>
              <a:avLst/>
              <a:gdLst/>
              <a:ahLst/>
              <a:cxnLst/>
              <a:rect l="l" t="t" r="r" b="b"/>
              <a:pathLst>
                <a:path w="2468846" h="2044607">
                  <a:moveTo>
                    <a:pt x="16518" y="0"/>
                  </a:moveTo>
                  <a:lnTo>
                    <a:pt x="2452328" y="0"/>
                  </a:lnTo>
                  <a:cubicBezTo>
                    <a:pt x="2456709" y="0"/>
                    <a:pt x="2460910" y="1740"/>
                    <a:pt x="2464008" y="4838"/>
                  </a:cubicBezTo>
                  <a:cubicBezTo>
                    <a:pt x="2467106" y="7936"/>
                    <a:pt x="2468846" y="12137"/>
                    <a:pt x="2468846" y="16518"/>
                  </a:cubicBezTo>
                  <a:lnTo>
                    <a:pt x="2468846" y="2028089"/>
                  </a:lnTo>
                  <a:cubicBezTo>
                    <a:pt x="2468846" y="2032470"/>
                    <a:pt x="2467106" y="2036672"/>
                    <a:pt x="2464008" y="2039769"/>
                  </a:cubicBezTo>
                  <a:cubicBezTo>
                    <a:pt x="2460910" y="2042867"/>
                    <a:pt x="2456709" y="2044607"/>
                    <a:pt x="2452328" y="2044607"/>
                  </a:cubicBezTo>
                  <a:lnTo>
                    <a:pt x="16518" y="2044607"/>
                  </a:lnTo>
                  <a:cubicBezTo>
                    <a:pt x="7395" y="2044607"/>
                    <a:pt x="0" y="2037212"/>
                    <a:pt x="0" y="2028089"/>
                  </a:cubicBezTo>
                  <a:lnTo>
                    <a:pt x="0" y="16518"/>
                  </a:lnTo>
                  <a:cubicBezTo>
                    <a:pt x="0" y="12137"/>
                    <a:pt x="1740" y="7936"/>
                    <a:pt x="4838" y="4838"/>
                  </a:cubicBezTo>
                  <a:cubicBezTo>
                    <a:pt x="7936" y="1740"/>
                    <a:pt x="12137" y="0"/>
                    <a:pt x="16518" y="0"/>
                  </a:cubicBezTo>
                  <a:close/>
                </a:path>
              </a:pathLst>
            </a:custGeom>
            <a:solidFill>
              <a:srgbClr val="FFEFD4"/>
            </a:solidFill>
            <a:ln cap="sq">
              <a:noFill/>
              <a:prstDash val="solid"/>
              <a:miter/>
            </a:ln>
          </p:spPr>
        </p:sp>
        <p:sp>
          <p:nvSpPr>
            <p:cNvPr id="21" name="TextBox 21"/>
            <p:cNvSpPr txBox="1"/>
            <p:nvPr/>
          </p:nvSpPr>
          <p:spPr>
            <a:xfrm>
              <a:off x="0" y="-47625"/>
              <a:ext cx="2468846" cy="2092232"/>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22" name="Group 22"/>
          <p:cNvGrpSpPr/>
          <p:nvPr/>
        </p:nvGrpSpPr>
        <p:grpSpPr>
          <a:xfrm>
            <a:off x="11094330" y="697964"/>
            <a:ext cx="4411481" cy="1057917"/>
            <a:chOff x="0" y="0"/>
            <a:chExt cx="1161872" cy="278628"/>
          </a:xfrm>
        </p:grpSpPr>
        <p:sp>
          <p:nvSpPr>
            <p:cNvPr id="23" name="Freeform 23"/>
            <p:cNvSpPr/>
            <p:nvPr/>
          </p:nvSpPr>
          <p:spPr>
            <a:xfrm>
              <a:off x="0" y="0"/>
              <a:ext cx="1161872" cy="278628"/>
            </a:xfrm>
            <a:custGeom>
              <a:avLst/>
              <a:gdLst/>
              <a:ahLst/>
              <a:cxnLst/>
              <a:rect l="l" t="t" r="r" b="b"/>
              <a:pathLst>
                <a:path w="1161872" h="278628">
                  <a:moveTo>
                    <a:pt x="35099" y="0"/>
                  </a:moveTo>
                  <a:lnTo>
                    <a:pt x="1126773" y="0"/>
                  </a:lnTo>
                  <a:cubicBezTo>
                    <a:pt x="1146157" y="0"/>
                    <a:pt x="1161872" y="15714"/>
                    <a:pt x="1161872" y="35099"/>
                  </a:cubicBezTo>
                  <a:lnTo>
                    <a:pt x="1161872" y="243529"/>
                  </a:lnTo>
                  <a:cubicBezTo>
                    <a:pt x="1161872" y="262914"/>
                    <a:pt x="1146157" y="278628"/>
                    <a:pt x="1126773" y="278628"/>
                  </a:cubicBezTo>
                  <a:lnTo>
                    <a:pt x="35099" y="278628"/>
                  </a:lnTo>
                  <a:cubicBezTo>
                    <a:pt x="15714" y="278628"/>
                    <a:pt x="0" y="262914"/>
                    <a:pt x="0" y="243529"/>
                  </a:cubicBezTo>
                  <a:lnTo>
                    <a:pt x="0" y="35099"/>
                  </a:lnTo>
                  <a:cubicBezTo>
                    <a:pt x="0" y="15714"/>
                    <a:pt x="15714" y="0"/>
                    <a:pt x="35099" y="0"/>
                  </a:cubicBezTo>
                  <a:close/>
                </a:path>
              </a:pathLst>
            </a:custGeom>
            <a:solidFill>
              <a:srgbClr val="8F6234"/>
            </a:solidFill>
          </p:spPr>
        </p:sp>
        <p:sp>
          <p:nvSpPr>
            <p:cNvPr id="24" name="TextBox 24"/>
            <p:cNvSpPr txBox="1"/>
            <p:nvPr/>
          </p:nvSpPr>
          <p:spPr>
            <a:xfrm>
              <a:off x="0" y="-47625"/>
              <a:ext cx="1161872" cy="32625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704558" y="2206635"/>
            <a:ext cx="8859945" cy="5356403"/>
          </a:xfrm>
          <a:prstGeom prst="rect">
            <a:avLst/>
          </a:prstGeom>
        </p:spPr>
        <p:txBody>
          <a:bodyPr lIns="0" tIns="0" rIns="0" bIns="0" rtlCol="0" anchor="t">
            <a:spAutoFit/>
          </a:bodyPr>
          <a:lstStyle/>
          <a:p>
            <a:pPr algn="just">
              <a:lnSpc>
                <a:spcPts val="2800"/>
              </a:lnSpc>
            </a:pPr>
            <a:endParaRPr dirty="0"/>
          </a:p>
          <a:p>
            <a:pPr algn="just">
              <a:lnSpc>
                <a:spcPts val="2800"/>
              </a:lnSpc>
            </a:pPr>
            <a:r>
              <a:rPr lang="en-US" sz="2000" dirty="0">
                <a:solidFill>
                  <a:srgbClr val="1E302C"/>
                </a:solidFill>
                <a:latin typeface="Times New Roman"/>
                <a:ea typeface="Times New Roman"/>
              </a:rPr>
              <a:t>The Career Guidance website project aims to create an accessible platform that connects education and job services, promoting ﻿career development and lifelong learning. Utilizing advanced algorithms and data-driven insights, the app provides individualized career advice to help users make well-informed career decisions.</a:t>
            </a:r>
          </a:p>
          <a:p>
            <a:pPr algn="just">
              <a:lnSpc>
                <a:spcPts val="2800"/>
              </a:lnSpc>
            </a:pPr>
            <a:r>
              <a:rPr lang="en-US" sz="2000" dirty="0">
                <a:solidFill>
                  <a:srgbClr val="1E302C"/>
                </a:solidFill>
                <a:latin typeface="Times New Roman Semi-Bold"/>
              </a:rPr>
              <a:t>Facilitating Informed Decision-Making:</a:t>
            </a:r>
          </a:p>
          <a:p>
            <a:pPr algn="just">
              <a:lnSpc>
                <a:spcPts val="2800"/>
              </a:lnSpc>
            </a:pPr>
            <a:r>
              <a:rPr lang="en-US" sz="2000" dirty="0">
                <a:solidFill>
                  <a:srgbClr val="1E302C"/>
                </a:solidFill>
                <a:latin typeface="Times New Roman"/>
              </a:rPr>
              <a:t>The system should help students make well-informed decisions about their career paths by providing comprehensive information about different industries, job roles, educational pathways, and skill requirements.</a:t>
            </a:r>
          </a:p>
          <a:p>
            <a:pPr algn="just">
              <a:lnSpc>
                <a:spcPts val="2800"/>
              </a:lnSpc>
            </a:pPr>
            <a:r>
              <a:rPr lang="en-US" sz="2000" dirty="0">
                <a:solidFill>
                  <a:srgbClr val="1E302C"/>
                </a:solidFill>
                <a:latin typeface="Times New Roman Semi-Bold"/>
              </a:rPr>
              <a:t>Exploring Diverse Career Options:</a:t>
            </a:r>
          </a:p>
          <a:p>
            <a:pPr algn="just">
              <a:lnSpc>
                <a:spcPts val="2800"/>
              </a:lnSpc>
            </a:pPr>
            <a:r>
              <a:rPr lang="en-US" sz="2000" dirty="0">
                <a:solidFill>
                  <a:srgbClr val="1E302C"/>
                </a:solidFill>
                <a:latin typeface="Times New Roman"/>
              </a:rPr>
              <a:t>The system should expose students to a wide range of career options, including emerging fields and non-traditional career paths, allowing them to explore and consider a variety of opportunities beyond conventional choices.</a:t>
            </a:r>
          </a:p>
          <a:p>
            <a:pPr algn="just">
              <a:lnSpc>
                <a:spcPts val="2800"/>
              </a:lnSpc>
            </a:pPr>
            <a:endParaRPr lang="en-US" sz="2000" dirty="0">
              <a:solidFill>
                <a:srgbClr val="1E302C"/>
              </a:solidFill>
              <a:latin typeface="Times New Roman"/>
            </a:endParaRPr>
          </a:p>
          <a:p>
            <a:pPr algn="just">
              <a:lnSpc>
                <a:spcPts val="2800"/>
              </a:lnSpc>
              <a:spcBef>
                <a:spcPct val="0"/>
              </a:spcBef>
            </a:pPr>
            <a:endParaRPr lang="en-US" sz="2000" dirty="0">
              <a:solidFill>
                <a:srgbClr val="1E302C"/>
              </a:solidFill>
              <a:latin typeface="Times New Roman"/>
            </a:endParaRPr>
          </a:p>
        </p:txBody>
      </p:sp>
      <p:sp>
        <p:nvSpPr>
          <p:cNvPr id="26" name="Freeform 26"/>
          <p:cNvSpPr/>
          <p:nvPr/>
        </p:nvSpPr>
        <p:spPr>
          <a:xfrm rot="1957934">
            <a:off x="6212558" y="4746560"/>
            <a:ext cx="1842335" cy="793879"/>
          </a:xfrm>
          <a:custGeom>
            <a:avLst/>
            <a:gdLst/>
            <a:ahLst/>
            <a:cxnLst/>
            <a:rect l="l" t="t" r="r" b="b"/>
            <a:pathLst>
              <a:path w="1842335" h="793879">
                <a:moveTo>
                  <a:pt x="0" y="0"/>
                </a:moveTo>
                <a:lnTo>
                  <a:pt x="1842335" y="0"/>
                </a:lnTo>
                <a:lnTo>
                  <a:pt x="1842335" y="793880"/>
                </a:lnTo>
                <a:lnTo>
                  <a:pt x="0" y="793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flipH="1">
            <a:off x="1053094" y="5044553"/>
            <a:ext cx="777604" cy="830451"/>
          </a:xfrm>
          <a:custGeom>
            <a:avLst/>
            <a:gdLst/>
            <a:ahLst/>
            <a:cxnLst/>
            <a:rect l="l" t="t" r="r" b="b"/>
            <a:pathLst>
              <a:path w="777604" h="830451">
                <a:moveTo>
                  <a:pt x="777604" y="0"/>
                </a:moveTo>
                <a:lnTo>
                  <a:pt x="0" y="0"/>
                </a:lnTo>
                <a:lnTo>
                  <a:pt x="0" y="830451"/>
                </a:lnTo>
                <a:lnTo>
                  <a:pt x="777604" y="830451"/>
                </a:lnTo>
                <a:lnTo>
                  <a:pt x="77760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6289594" y="6667744"/>
            <a:ext cx="1038105" cy="1108655"/>
          </a:xfrm>
          <a:custGeom>
            <a:avLst/>
            <a:gdLst/>
            <a:ahLst/>
            <a:cxnLst/>
            <a:rect l="l" t="t" r="r" b="b"/>
            <a:pathLst>
              <a:path w="1038105" h="1108655">
                <a:moveTo>
                  <a:pt x="0" y="0"/>
                </a:moveTo>
                <a:lnTo>
                  <a:pt x="1038105" y="0"/>
                </a:lnTo>
                <a:lnTo>
                  <a:pt x="1038105" y="1108655"/>
                </a:lnTo>
                <a:lnTo>
                  <a:pt x="0" y="1108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TextBox 29"/>
          <p:cNvSpPr txBox="1"/>
          <p:nvPr/>
        </p:nvSpPr>
        <p:spPr>
          <a:xfrm>
            <a:off x="1055818" y="1738958"/>
            <a:ext cx="7092683"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GOAL OF PROJECT</a:t>
            </a:r>
          </a:p>
        </p:txBody>
      </p:sp>
      <p:sp>
        <p:nvSpPr>
          <p:cNvPr id="30" name="TextBox 30"/>
          <p:cNvSpPr txBox="1"/>
          <p:nvPr/>
        </p:nvSpPr>
        <p:spPr>
          <a:xfrm>
            <a:off x="1055818" y="857232"/>
            <a:ext cx="7092683"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UNDERSTANDING</a:t>
            </a:r>
          </a:p>
        </p:txBody>
      </p:sp>
      <p:sp>
        <p:nvSpPr>
          <p:cNvPr id="31" name="TextBox 31"/>
          <p:cNvSpPr txBox="1"/>
          <p:nvPr/>
        </p:nvSpPr>
        <p:spPr>
          <a:xfrm>
            <a:off x="10654806" y="857232"/>
            <a:ext cx="4959449" cy="916305"/>
          </a:xfrm>
          <a:prstGeom prst="rect">
            <a:avLst/>
          </a:prstGeom>
        </p:spPr>
        <p:txBody>
          <a:bodyPr lIns="0" tIns="0" rIns="0" bIns="0" rtlCol="0" anchor="t">
            <a:spAutoFit/>
          </a:bodyPr>
          <a:lstStyle/>
          <a:p>
            <a:pPr algn="ctr">
              <a:lnSpc>
                <a:spcPts val="6719"/>
              </a:lnSpc>
              <a:spcBef>
                <a:spcPct val="0"/>
              </a:spcBef>
            </a:pPr>
            <a:r>
              <a:rPr lang="en-US" sz="4800">
                <a:solidFill>
                  <a:srgbClr val="1E302C"/>
                </a:solidFill>
                <a:latin typeface="Times New Roman Semi-Bold"/>
              </a:rPr>
              <a:t>OBJECTIVE</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6" name="Group 6"/>
          <p:cNvGrpSpPr/>
          <p:nvPr/>
        </p:nvGrpSpPr>
        <p:grpSpPr>
          <a:xfrm>
            <a:off x="13112659" y="3385295"/>
            <a:ext cx="4484627" cy="44846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377381" y="1652749"/>
            <a:ext cx="4275928" cy="427592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938941" y="1269444"/>
            <a:ext cx="5320359" cy="7034129"/>
          </a:xfrm>
          <a:custGeom>
            <a:avLst/>
            <a:gdLst/>
            <a:ahLst/>
            <a:cxnLst/>
            <a:rect l="l" t="t" r="r" b="b"/>
            <a:pathLst>
              <a:path w="5320359" h="703412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575087" y="936762"/>
            <a:ext cx="10348681" cy="916305"/>
          </a:xfrm>
          <a:prstGeom prst="rect">
            <a:avLst/>
          </a:prstGeom>
        </p:spPr>
        <p:txBody>
          <a:bodyPr lIns="0" tIns="0" rIns="0" bIns="0" rtlCol="0" anchor="t">
            <a:spAutoFit/>
          </a:bodyPr>
          <a:lstStyle/>
          <a:p>
            <a:pPr algn="l">
              <a:lnSpc>
                <a:spcPts val="6719"/>
              </a:lnSpc>
              <a:spcBef>
                <a:spcPct val="0"/>
              </a:spcBef>
            </a:pPr>
            <a:r>
              <a:rPr lang="en-US" sz="4800" dirty="0">
                <a:solidFill>
                  <a:srgbClr val="8F6234"/>
                </a:solidFill>
                <a:latin typeface="Times New Roman"/>
              </a:rPr>
              <a:t>ABSTRACT</a:t>
            </a:r>
          </a:p>
        </p:txBody>
      </p:sp>
      <p:sp>
        <p:nvSpPr>
          <p:cNvPr id="14" name="TextBox 14"/>
          <p:cNvSpPr txBox="1"/>
          <p:nvPr/>
        </p:nvSpPr>
        <p:spPr>
          <a:xfrm>
            <a:off x="864030" y="2616713"/>
            <a:ext cx="9408305" cy="5067936"/>
          </a:xfrm>
          <a:prstGeom prst="rect">
            <a:avLst/>
          </a:prstGeom>
        </p:spPr>
        <p:txBody>
          <a:bodyPr lIns="0" tIns="0" rIns="0" bIns="0" rtlCol="0" anchor="t">
            <a:spAutoFit/>
          </a:bodyPr>
          <a:lstStyle/>
          <a:p>
            <a:pPr algn="just">
              <a:lnSpc>
                <a:spcPts val="3639"/>
              </a:lnSpc>
              <a:spcBef>
                <a:spcPct val="0"/>
              </a:spcBef>
            </a:pPr>
            <a:r>
              <a:rPr lang="en-US" sz="2599">
                <a:solidFill>
                  <a:srgbClr val="1E302C"/>
                </a:solidFill>
                <a:latin typeface="Times New Roman"/>
              </a:rPr>
              <a:t>Choosing the right career is a crucial yet challenging decision for college students. This project addresses this issue by creating a machine learning-based recommender system that analyzes students' skills, interests, and academic performance to suggest suitable career paths. Using a web app built with HTML, CSS, JavaScript, Flask, PHP, and KNN, the system forms multidimensional student profiles and identifies the K most comparable students to provide personalized career recommendations based on their professional histories. This adaptive method offers clear, data-driven guidance to help students make informed career choices.</a:t>
            </a:r>
          </a:p>
        </p:txBody>
      </p:sp>
      <p:sp>
        <p:nvSpPr>
          <p:cNvPr id="15" name="Freeform 15"/>
          <p:cNvSpPr/>
          <p:nvPr/>
        </p:nvSpPr>
        <p:spPr>
          <a:xfrm rot="1903489">
            <a:off x="15712399" y="2536959"/>
            <a:ext cx="1980059" cy="853226"/>
          </a:xfrm>
          <a:custGeom>
            <a:avLst/>
            <a:gdLst/>
            <a:ahLst/>
            <a:cxnLst/>
            <a:rect l="l" t="t" r="r" b="b"/>
            <a:pathLst>
              <a:path w="1980059" h="853226">
                <a:moveTo>
                  <a:pt x="0" y="0"/>
                </a:moveTo>
                <a:lnTo>
                  <a:pt x="1980059" y="0"/>
                </a:lnTo>
                <a:lnTo>
                  <a:pt x="1980059" y="853225"/>
                </a:lnTo>
                <a:lnTo>
                  <a:pt x="0" y="8532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flipH="1">
            <a:off x="11540084" y="1436676"/>
            <a:ext cx="1572574" cy="1679448"/>
          </a:xfrm>
          <a:custGeom>
            <a:avLst/>
            <a:gdLst/>
            <a:ahLst/>
            <a:cxnLst/>
            <a:rect l="l" t="t" r="r" b="b"/>
            <a:pathLst>
              <a:path w="1572574" h="1679448">
                <a:moveTo>
                  <a:pt x="1572575" y="0"/>
                </a:moveTo>
                <a:lnTo>
                  <a:pt x="0" y="0"/>
                </a:lnTo>
                <a:lnTo>
                  <a:pt x="0" y="1679448"/>
                </a:lnTo>
                <a:lnTo>
                  <a:pt x="1572575" y="1679448"/>
                </a:lnTo>
                <a:lnTo>
                  <a:pt x="157257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5314203" y="1392780"/>
            <a:ext cx="643585" cy="687324"/>
          </a:xfrm>
          <a:custGeom>
            <a:avLst/>
            <a:gdLst/>
            <a:ahLst/>
            <a:cxnLst/>
            <a:rect l="l" t="t" r="r" b="b"/>
            <a:pathLst>
              <a:path w="643585" h="687324">
                <a:moveTo>
                  <a:pt x="0" y="0"/>
                </a:moveTo>
                <a:lnTo>
                  <a:pt x="643586" y="0"/>
                </a:lnTo>
                <a:lnTo>
                  <a:pt x="643586"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2871760" y="7147449"/>
            <a:ext cx="643585" cy="687324"/>
          </a:xfrm>
          <a:custGeom>
            <a:avLst/>
            <a:gdLst/>
            <a:ahLst/>
            <a:cxnLst/>
            <a:rect l="l" t="t" r="r" b="b"/>
            <a:pathLst>
              <a:path w="643585" h="687324">
                <a:moveTo>
                  <a:pt x="0" y="0"/>
                </a:moveTo>
                <a:lnTo>
                  <a:pt x="643585" y="0"/>
                </a:lnTo>
                <a:lnTo>
                  <a:pt x="643585"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sp>
        <p:nvSpPr>
          <p:cNvPr id="6" name="Freeform 6"/>
          <p:cNvSpPr/>
          <p:nvPr/>
        </p:nvSpPr>
        <p:spPr>
          <a:xfrm>
            <a:off x="1615748" y="1491514"/>
            <a:ext cx="15346190" cy="7562031"/>
          </a:xfrm>
          <a:custGeom>
            <a:avLst/>
            <a:gdLst/>
            <a:ahLst/>
            <a:cxnLst/>
            <a:rect l="l" t="t" r="r" b="b"/>
            <a:pathLst>
              <a:path w="15346190" h="7562031">
                <a:moveTo>
                  <a:pt x="0" y="0"/>
                </a:moveTo>
                <a:lnTo>
                  <a:pt x="15346190" y="0"/>
                </a:lnTo>
                <a:lnTo>
                  <a:pt x="15346190" y="7562031"/>
                </a:lnTo>
                <a:lnTo>
                  <a:pt x="0" y="7562031"/>
                </a:lnTo>
                <a:lnTo>
                  <a:pt x="0" y="0"/>
                </a:lnTo>
                <a:close/>
              </a:path>
            </a:pathLst>
          </a:custGeom>
          <a:blipFill>
            <a:blip r:embed="rId2"/>
            <a:stretch>
              <a:fillRect t="-2932" b="-1275"/>
            </a:stretch>
          </a:blipFill>
        </p:spPr>
      </p:sp>
      <p:sp>
        <p:nvSpPr>
          <p:cNvPr id="7" name="TextBox 7"/>
          <p:cNvSpPr txBox="1"/>
          <p:nvPr/>
        </p:nvSpPr>
        <p:spPr>
          <a:xfrm>
            <a:off x="1028700" y="575209"/>
            <a:ext cx="16230600" cy="916305"/>
          </a:xfrm>
          <a:prstGeom prst="rect">
            <a:avLst/>
          </a:prstGeom>
        </p:spPr>
        <p:txBody>
          <a:bodyPr lIns="0" tIns="0" rIns="0" bIns="0" rtlCol="0" anchor="t">
            <a:spAutoFit/>
          </a:bodyPr>
          <a:lstStyle/>
          <a:p>
            <a:pPr algn="ctr">
              <a:lnSpc>
                <a:spcPts val="6719"/>
              </a:lnSpc>
              <a:spcBef>
                <a:spcPct val="0"/>
              </a:spcBef>
            </a:pPr>
            <a:r>
              <a:rPr lang="en-US" sz="4800">
                <a:solidFill>
                  <a:srgbClr val="8F6234"/>
                </a:solidFill>
                <a:latin typeface="Times New Roman"/>
              </a:rPr>
              <a:t>ARCHITECTURE DIAGRAM</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9053545"/>
            <a:ext cx="19403020" cy="2466909"/>
            <a:chOff x="0" y="0"/>
            <a:chExt cx="5110260" cy="649721"/>
          </a:xfrm>
        </p:grpSpPr>
        <p:sp>
          <p:nvSpPr>
            <p:cNvPr id="3" name="Freeform 3"/>
            <p:cNvSpPr/>
            <p:nvPr/>
          </p:nvSpPr>
          <p:spPr>
            <a:xfrm>
              <a:off x="0" y="0"/>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sp>
        <p:sp>
          <p:nvSpPr>
            <p:cNvPr id="4" name="TextBox 4"/>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3863119" y="9510252"/>
            <a:ext cx="10561761" cy="0"/>
          </a:xfrm>
          <a:prstGeom prst="line">
            <a:avLst/>
          </a:prstGeom>
          <a:ln w="47625" cap="rnd">
            <a:solidFill>
              <a:srgbClr val="FFEFD4"/>
            </a:solidFill>
            <a:prstDash val="lgDash"/>
            <a:headEnd type="oval" w="lg" len="lg"/>
            <a:tailEnd type="oval" w="lg" len="lg"/>
          </a:ln>
        </p:spPr>
      </p:sp>
      <p:grpSp>
        <p:nvGrpSpPr>
          <p:cNvPr id="6" name="Group 6"/>
          <p:cNvGrpSpPr/>
          <p:nvPr/>
        </p:nvGrpSpPr>
        <p:grpSpPr>
          <a:xfrm>
            <a:off x="4720458" y="3354192"/>
            <a:ext cx="3682523" cy="36825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4946499"/>
            <a:ext cx="2694390" cy="26943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308150" y="5468468"/>
            <a:ext cx="2094831" cy="20948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2510966"/>
            <a:ext cx="2094831" cy="209483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9136" y="2974813"/>
            <a:ext cx="6622643" cy="5526897"/>
          </a:xfrm>
          <a:custGeom>
            <a:avLst/>
            <a:gdLst/>
            <a:ahLst/>
            <a:cxnLst/>
            <a:rect l="l" t="t" r="r" b="b"/>
            <a:pathLst>
              <a:path w="6622643" h="5526897">
                <a:moveTo>
                  <a:pt x="0" y="0"/>
                </a:moveTo>
                <a:lnTo>
                  <a:pt x="6622643" y="0"/>
                </a:lnTo>
                <a:lnTo>
                  <a:pt x="6622643" y="5526897"/>
                </a:lnTo>
                <a:lnTo>
                  <a:pt x="0" y="5526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028700" y="575209"/>
            <a:ext cx="16230600" cy="916305"/>
          </a:xfrm>
          <a:prstGeom prst="rect">
            <a:avLst/>
          </a:prstGeom>
        </p:spPr>
        <p:txBody>
          <a:bodyPr lIns="0" tIns="0" rIns="0" bIns="0" rtlCol="0" anchor="t">
            <a:spAutoFit/>
          </a:bodyPr>
          <a:lstStyle/>
          <a:p>
            <a:pPr algn="ctr">
              <a:lnSpc>
                <a:spcPts val="6719"/>
              </a:lnSpc>
              <a:spcBef>
                <a:spcPct val="0"/>
              </a:spcBef>
            </a:pPr>
            <a:r>
              <a:rPr lang="en-US" sz="4800">
                <a:solidFill>
                  <a:srgbClr val="8F6234"/>
                </a:solidFill>
                <a:latin typeface="Times New Roman"/>
              </a:rPr>
              <a:t>LIST OF MODULES</a:t>
            </a:r>
          </a:p>
        </p:txBody>
      </p:sp>
      <p:sp>
        <p:nvSpPr>
          <p:cNvPr id="20" name="Freeform 20"/>
          <p:cNvSpPr/>
          <p:nvPr/>
        </p:nvSpPr>
        <p:spPr>
          <a:xfrm>
            <a:off x="9018275" y="2974813"/>
            <a:ext cx="697868" cy="697868"/>
          </a:xfrm>
          <a:custGeom>
            <a:avLst/>
            <a:gdLst/>
            <a:ahLst/>
            <a:cxnLst/>
            <a:rect l="l" t="t" r="r" b="b"/>
            <a:pathLst>
              <a:path w="697868" h="697868">
                <a:moveTo>
                  <a:pt x="0" y="0"/>
                </a:moveTo>
                <a:lnTo>
                  <a:pt x="697868" y="0"/>
                </a:lnTo>
                <a:lnTo>
                  <a:pt x="697868" y="697869"/>
                </a:lnTo>
                <a:lnTo>
                  <a:pt x="0" y="6978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1" name="Group 21"/>
          <p:cNvGrpSpPr/>
          <p:nvPr/>
        </p:nvGrpSpPr>
        <p:grpSpPr>
          <a:xfrm>
            <a:off x="9928932" y="2941543"/>
            <a:ext cx="6949932" cy="731138"/>
            <a:chOff x="0" y="0"/>
            <a:chExt cx="4047257" cy="425775"/>
          </a:xfrm>
        </p:grpSpPr>
        <p:sp>
          <p:nvSpPr>
            <p:cNvPr id="22" name="Freeform 22"/>
            <p:cNvSpPr/>
            <p:nvPr/>
          </p:nvSpPr>
          <p:spPr>
            <a:xfrm>
              <a:off x="0" y="0"/>
              <a:ext cx="4047257" cy="425775"/>
            </a:xfrm>
            <a:custGeom>
              <a:avLst/>
              <a:gdLst/>
              <a:ahLst/>
              <a:cxnLst/>
              <a:rect l="l" t="t" r="r" b="b"/>
              <a:pathLst>
                <a:path w="4047257" h="425775">
                  <a:moveTo>
                    <a:pt x="3844057" y="0"/>
                  </a:moveTo>
                  <a:cubicBezTo>
                    <a:pt x="3956282" y="0"/>
                    <a:pt x="4047257" y="95313"/>
                    <a:pt x="4047257" y="212887"/>
                  </a:cubicBezTo>
                  <a:cubicBezTo>
                    <a:pt x="4047257" y="330462"/>
                    <a:pt x="3956282" y="425775"/>
                    <a:pt x="3844057" y="425775"/>
                  </a:cubicBezTo>
                  <a:lnTo>
                    <a:pt x="203200" y="425775"/>
                  </a:lnTo>
                  <a:cubicBezTo>
                    <a:pt x="90976" y="425775"/>
                    <a:pt x="0" y="330462"/>
                    <a:pt x="0" y="212887"/>
                  </a:cubicBezTo>
                  <a:cubicBezTo>
                    <a:pt x="0" y="95313"/>
                    <a:pt x="90976" y="0"/>
                    <a:pt x="203200" y="0"/>
                  </a:cubicBezTo>
                  <a:close/>
                </a:path>
              </a:pathLst>
            </a:custGeom>
            <a:solidFill>
              <a:srgbClr val="FFF7EF"/>
            </a:solidFill>
            <a:ln w="19050" cap="sq">
              <a:solidFill>
                <a:srgbClr val="8F6234"/>
              </a:solidFill>
              <a:prstDash val="solid"/>
              <a:miter/>
            </a:ln>
          </p:spPr>
        </p:sp>
        <p:sp>
          <p:nvSpPr>
            <p:cNvPr id="23" name="TextBox 23"/>
            <p:cNvSpPr txBox="1"/>
            <p:nvPr/>
          </p:nvSpPr>
          <p:spPr>
            <a:xfrm>
              <a:off x="0" y="-123825"/>
              <a:ext cx="4047257" cy="549600"/>
            </a:xfrm>
            <a:prstGeom prst="rect">
              <a:avLst/>
            </a:prstGeom>
          </p:spPr>
          <p:txBody>
            <a:bodyPr lIns="50800" tIns="50800" rIns="50800" bIns="50800" rtlCol="0" anchor="ctr"/>
            <a:lstStyle/>
            <a:p>
              <a:pPr algn="ctr">
                <a:lnSpc>
                  <a:spcPts val="4479"/>
                </a:lnSpc>
              </a:pPr>
              <a:r>
                <a:rPr lang="en-US" sz="3199">
                  <a:solidFill>
                    <a:srgbClr val="000000"/>
                  </a:solidFill>
                  <a:latin typeface="Times New Roman"/>
                </a:rPr>
                <a:t>Registration and Login</a:t>
              </a:r>
            </a:p>
          </p:txBody>
        </p:sp>
      </p:grpSp>
      <p:sp>
        <p:nvSpPr>
          <p:cNvPr id="24" name="Freeform 24"/>
          <p:cNvSpPr/>
          <p:nvPr/>
        </p:nvSpPr>
        <p:spPr>
          <a:xfrm>
            <a:off x="9018275" y="3872707"/>
            <a:ext cx="697868" cy="697868"/>
          </a:xfrm>
          <a:custGeom>
            <a:avLst/>
            <a:gdLst/>
            <a:ahLst/>
            <a:cxnLst/>
            <a:rect l="l" t="t" r="r" b="b"/>
            <a:pathLst>
              <a:path w="697868" h="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9928932" y="3872707"/>
            <a:ext cx="6949932" cy="697868"/>
            <a:chOff x="0" y="0"/>
            <a:chExt cx="4047257" cy="406400"/>
          </a:xfrm>
        </p:grpSpPr>
        <p:sp>
          <p:nvSpPr>
            <p:cNvPr id="26" name="Freeform 26"/>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id="27" name="TextBox 27"/>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335268" y="3972652"/>
            <a:ext cx="6573360" cy="587326"/>
          </a:xfrm>
          <a:prstGeom prst="rect">
            <a:avLst/>
          </a:prstGeom>
        </p:spPr>
        <p:txBody>
          <a:bodyPr lIns="0" tIns="0" rIns="0" bIns="0" rtlCol="0" anchor="t">
            <a:spAutoFit/>
          </a:bodyPr>
          <a:lstStyle/>
          <a:p>
            <a:pPr algn="l">
              <a:lnSpc>
                <a:spcPts val="4377"/>
              </a:lnSpc>
              <a:spcBef>
                <a:spcPct val="0"/>
              </a:spcBef>
            </a:pPr>
            <a:r>
              <a:rPr lang="en-US" sz="3126">
                <a:solidFill>
                  <a:srgbClr val="1E302C"/>
                </a:solidFill>
                <a:latin typeface="Times New Roman"/>
              </a:rPr>
              <a:t>                Discover yourself</a:t>
            </a:r>
          </a:p>
        </p:txBody>
      </p:sp>
      <p:sp>
        <p:nvSpPr>
          <p:cNvPr id="29" name="Freeform 29"/>
          <p:cNvSpPr/>
          <p:nvPr/>
        </p:nvSpPr>
        <p:spPr>
          <a:xfrm>
            <a:off x="9018275" y="4770600"/>
            <a:ext cx="697868" cy="697868"/>
          </a:xfrm>
          <a:custGeom>
            <a:avLst/>
            <a:gdLst/>
            <a:ahLst/>
            <a:cxnLst/>
            <a:rect l="l" t="t" r="r" b="b"/>
            <a:pathLst>
              <a:path w="697868" h="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0" name="Group 30"/>
          <p:cNvGrpSpPr/>
          <p:nvPr/>
        </p:nvGrpSpPr>
        <p:grpSpPr>
          <a:xfrm>
            <a:off x="9928932" y="4770600"/>
            <a:ext cx="6949932" cy="697868"/>
            <a:chOff x="0" y="0"/>
            <a:chExt cx="4047257" cy="406400"/>
          </a:xfrm>
        </p:grpSpPr>
        <p:sp>
          <p:nvSpPr>
            <p:cNvPr id="31" name="Freeform 31"/>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id="32" name="TextBox 32"/>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1469775" y="4829072"/>
            <a:ext cx="6573360" cy="639396"/>
          </a:xfrm>
          <a:prstGeom prst="rect">
            <a:avLst/>
          </a:prstGeom>
        </p:spPr>
        <p:txBody>
          <a:bodyPr lIns="0" tIns="0" rIns="0" bIns="0" rtlCol="0" anchor="t">
            <a:spAutoFit/>
          </a:bodyPr>
          <a:lstStyle/>
          <a:p>
            <a:pPr algn="l">
              <a:lnSpc>
                <a:spcPts val="4657"/>
              </a:lnSpc>
              <a:spcBef>
                <a:spcPct val="0"/>
              </a:spcBef>
            </a:pPr>
            <a:r>
              <a:rPr lang="en-US" sz="3326">
                <a:solidFill>
                  <a:srgbClr val="1E302C"/>
                </a:solidFill>
                <a:latin typeface="Times New Roman"/>
              </a:rPr>
              <a:t> Data Preprocessing</a:t>
            </a:r>
          </a:p>
        </p:txBody>
      </p:sp>
      <p:sp>
        <p:nvSpPr>
          <p:cNvPr id="34" name="Freeform 34"/>
          <p:cNvSpPr/>
          <p:nvPr/>
        </p:nvSpPr>
        <p:spPr>
          <a:xfrm>
            <a:off x="9018275" y="5668493"/>
            <a:ext cx="697868" cy="697868"/>
          </a:xfrm>
          <a:custGeom>
            <a:avLst/>
            <a:gdLst/>
            <a:ahLst/>
            <a:cxnLst/>
            <a:rect l="l" t="t" r="r" b="b"/>
            <a:pathLst>
              <a:path w="697868" h="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5" name="Group 35"/>
          <p:cNvGrpSpPr/>
          <p:nvPr/>
        </p:nvGrpSpPr>
        <p:grpSpPr>
          <a:xfrm>
            <a:off x="9928932" y="5668493"/>
            <a:ext cx="6949932" cy="697868"/>
            <a:chOff x="0" y="0"/>
            <a:chExt cx="4047257" cy="406400"/>
          </a:xfrm>
        </p:grpSpPr>
        <p:sp>
          <p:nvSpPr>
            <p:cNvPr id="36" name="Freeform 36"/>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id="37" name="TextBox 37"/>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1469775" y="5678018"/>
            <a:ext cx="6573360" cy="622886"/>
          </a:xfrm>
          <a:prstGeom prst="rect">
            <a:avLst/>
          </a:prstGeom>
        </p:spPr>
        <p:txBody>
          <a:bodyPr lIns="0" tIns="0" rIns="0" bIns="0" rtlCol="0" anchor="t">
            <a:spAutoFit/>
          </a:bodyPr>
          <a:lstStyle/>
          <a:p>
            <a:pPr algn="l">
              <a:lnSpc>
                <a:spcPts val="4517"/>
              </a:lnSpc>
              <a:spcBef>
                <a:spcPct val="0"/>
              </a:spcBef>
            </a:pPr>
            <a:r>
              <a:rPr lang="en-US" sz="3226">
                <a:solidFill>
                  <a:srgbClr val="1E302C"/>
                </a:solidFill>
                <a:latin typeface="Times New Roman"/>
              </a:rPr>
              <a:t> Predicting the Skills</a:t>
            </a:r>
          </a:p>
        </p:txBody>
      </p:sp>
      <p:sp>
        <p:nvSpPr>
          <p:cNvPr id="39" name="Freeform 39"/>
          <p:cNvSpPr/>
          <p:nvPr/>
        </p:nvSpPr>
        <p:spPr>
          <a:xfrm>
            <a:off x="9018275" y="6566386"/>
            <a:ext cx="697868" cy="697868"/>
          </a:xfrm>
          <a:custGeom>
            <a:avLst/>
            <a:gdLst/>
            <a:ahLst/>
            <a:cxnLst/>
            <a:rect l="l" t="t" r="r" b="b"/>
            <a:pathLst>
              <a:path w="697868" h="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0" name="Group 40"/>
          <p:cNvGrpSpPr/>
          <p:nvPr/>
        </p:nvGrpSpPr>
        <p:grpSpPr>
          <a:xfrm>
            <a:off x="9928932" y="6566386"/>
            <a:ext cx="6949932" cy="697868"/>
            <a:chOff x="0" y="0"/>
            <a:chExt cx="4047257" cy="406400"/>
          </a:xfrm>
        </p:grpSpPr>
        <p:sp>
          <p:nvSpPr>
            <p:cNvPr id="41" name="Freeform 41"/>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id="42" name="TextBox 42"/>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0305504" y="6608935"/>
            <a:ext cx="6573360" cy="529825"/>
          </a:xfrm>
          <a:prstGeom prst="rect">
            <a:avLst/>
          </a:prstGeom>
        </p:spPr>
        <p:txBody>
          <a:bodyPr lIns="0" tIns="0" rIns="0" bIns="0" rtlCol="0" anchor="t">
            <a:spAutoFit/>
          </a:bodyPr>
          <a:lstStyle/>
          <a:p>
            <a:pPr algn="l">
              <a:lnSpc>
                <a:spcPts val="4517"/>
              </a:lnSpc>
              <a:spcBef>
                <a:spcPct val="0"/>
              </a:spcBef>
            </a:pPr>
            <a:r>
              <a:rPr lang="en-US" sz="3226" dirty="0">
                <a:solidFill>
                  <a:srgbClr val="1E302C"/>
                </a:solidFill>
                <a:latin typeface="Times New Roman"/>
              </a:rPr>
              <a:t>   Recommend the respective skill</a:t>
            </a:r>
          </a:p>
        </p:txBody>
      </p:sp>
      <p:sp>
        <p:nvSpPr>
          <p:cNvPr id="44" name="Freeform 44"/>
          <p:cNvSpPr/>
          <p:nvPr/>
        </p:nvSpPr>
        <p:spPr>
          <a:xfrm>
            <a:off x="9018275" y="7464279"/>
            <a:ext cx="697868" cy="697868"/>
          </a:xfrm>
          <a:custGeom>
            <a:avLst/>
            <a:gdLst/>
            <a:ahLst/>
            <a:cxnLst/>
            <a:rect l="l" t="t" r="r" b="b"/>
            <a:pathLst>
              <a:path w="697868" h="697868">
                <a:moveTo>
                  <a:pt x="0" y="0"/>
                </a:moveTo>
                <a:lnTo>
                  <a:pt x="697868" y="0"/>
                </a:lnTo>
                <a:lnTo>
                  <a:pt x="697868" y="697869"/>
                </a:lnTo>
                <a:lnTo>
                  <a:pt x="0" y="6978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5" name="Group 45"/>
          <p:cNvGrpSpPr/>
          <p:nvPr/>
        </p:nvGrpSpPr>
        <p:grpSpPr>
          <a:xfrm>
            <a:off x="9928932" y="7464279"/>
            <a:ext cx="6949932" cy="697868"/>
            <a:chOff x="0" y="0"/>
            <a:chExt cx="4047257" cy="406400"/>
          </a:xfrm>
        </p:grpSpPr>
        <p:sp>
          <p:nvSpPr>
            <p:cNvPr id="46" name="Freeform 46"/>
            <p:cNvSpPr/>
            <p:nvPr/>
          </p:nvSpPr>
          <p:spPr>
            <a:xfrm>
              <a:off x="0" y="0"/>
              <a:ext cx="4047257" cy="406400"/>
            </a:xfrm>
            <a:custGeom>
              <a:avLst/>
              <a:gdLst/>
              <a:ahLst/>
              <a:cxnLst/>
              <a:rect l="l" t="t" r="r" b="b"/>
              <a:pathLst>
                <a:path w="4047257" h="406400">
                  <a:moveTo>
                    <a:pt x="3844057" y="0"/>
                  </a:moveTo>
                  <a:cubicBezTo>
                    <a:pt x="3956282" y="0"/>
                    <a:pt x="4047257" y="90976"/>
                    <a:pt x="4047257" y="203200"/>
                  </a:cubicBezTo>
                  <a:cubicBezTo>
                    <a:pt x="4047257" y="315424"/>
                    <a:pt x="3956282" y="406400"/>
                    <a:pt x="3844057"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id="47" name="TextBox 47"/>
            <p:cNvSpPr txBox="1"/>
            <p:nvPr/>
          </p:nvSpPr>
          <p:spPr>
            <a:xfrm>
              <a:off x="0" y="-47625"/>
              <a:ext cx="4047257" cy="454025"/>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9716143" y="7574822"/>
            <a:ext cx="6573360" cy="587326"/>
          </a:xfrm>
          <a:prstGeom prst="rect">
            <a:avLst/>
          </a:prstGeom>
        </p:spPr>
        <p:txBody>
          <a:bodyPr lIns="0" tIns="0" rIns="0" bIns="0" rtlCol="0" anchor="t">
            <a:spAutoFit/>
          </a:bodyPr>
          <a:lstStyle/>
          <a:p>
            <a:pPr algn="l">
              <a:lnSpc>
                <a:spcPts val="4377"/>
              </a:lnSpc>
              <a:spcBef>
                <a:spcPct val="0"/>
              </a:spcBef>
            </a:pPr>
            <a:r>
              <a:rPr lang="en-US" sz="3126">
                <a:solidFill>
                  <a:srgbClr val="1E302C"/>
                </a:solidFill>
                <a:latin typeface="Times New Roman"/>
              </a:rPr>
              <a:t>                  Knowledge Networking</a:t>
            </a:r>
          </a:p>
        </p:txBody>
      </p:sp>
      <p:sp>
        <p:nvSpPr>
          <p:cNvPr id="49" name="Freeform 49"/>
          <p:cNvSpPr/>
          <p:nvPr/>
        </p:nvSpPr>
        <p:spPr>
          <a:xfrm rot="1627902">
            <a:off x="6457017" y="2664315"/>
            <a:ext cx="2254244" cy="971374"/>
          </a:xfrm>
          <a:custGeom>
            <a:avLst/>
            <a:gdLst/>
            <a:ahLst/>
            <a:cxnLst/>
            <a:rect l="l" t="t" r="r" b="b"/>
            <a:pathLst>
              <a:path w="2254244" h="971374">
                <a:moveTo>
                  <a:pt x="0" y="0"/>
                </a:moveTo>
                <a:lnTo>
                  <a:pt x="2254245" y="0"/>
                </a:lnTo>
                <a:lnTo>
                  <a:pt x="2254245" y="971374"/>
                </a:lnTo>
                <a:lnTo>
                  <a:pt x="0" y="971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0" name="Freeform 50"/>
          <p:cNvSpPr/>
          <p:nvPr/>
        </p:nvSpPr>
        <p:spPr>
          <a:xfrm flipH="1">
            <a:off x="647819" y="5154853"/>
            <a:ext cx="1134412" cy="1211508"/>
          </a:xfrm>
          <a:custGeom>
            <a:avLst/>
            <a:gdLst/>
            <a:ahLst/>
            <a:cxnLst/>
            <a:rect l="l" t="t" r="r" b="b"/>
            <a:pathLst>
              <a:path w="1134412" h="1211508">
                <a:moveTo>
                  <a:pt x="1134412" y="0"/>
                </a:moveTo>
                <a:lnTo>
                  <a:pt x="0" y="0"/>
                </a:lnTo>
                <a:lnTo>
                  <a:pt x="0" y="1211508"/>
                </a:lnTo>
                <a:lnTo>
                  <a:pt x="1134412" y="1211508"/>
                </a:lnTo>
                <a:lnTo>
                  <a:pt x="1134412"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936055" y="1627864"/>
            <a:ext cx="14913563" cy="7769245"/>
          </a:xfrm>
          <a:custGeom>
            <a:avLst/>
            <a:gdLst/>
            <a:ahLst/>
            <a:cxnLst/>
            <a:rect l="l" t="t" r="r" b="b"/>
            <a:pathLst>
              <a:path w="14913563" h="7769245">
                <a:moveTo>
                  <a:pt x="0" y="0"/>
                </a:moveTo>
                <a:lnTo>
                  <a:pt x="14913563" y="0"/>
                </a:lnTo>
                <a:lnTo>
                  <a:pt x="14913563" y="7769245"/>
                </a:lnTo>
                <a:lnTo>
                  <a:pt x="0" y="7769245"/>
                </a:lnTo>
                <a:lnTo>
                  <a:pt x="0" y="0"/>
                </a:lnTo>
                <a:close/>
              </a:path>
            </a:pathLst>
          </a:custGeom>
          <a:blipFill>
            <a:blip r:embed="rId4"/>
            <a:stretch>
              <a:fillRect t="-2145" b="-359"/>
            </a:stretch>
          </a:blipFill>
        </p:spPr>
      </p:sp>
      <p:sp>
        <p:nvSpPr>
          <p:cNvPr id="10" name="TextBox 10"/>
          <p:cNvSpPr txBox="1"/>
          <p:nvPr/>
        </p:nvSpPr>
        <p:spPr>
          <a:xfrm>
            <a:off x="769627" y="827717"/>
            <a:ext cx="9524165" cy="916305"/>
          </a:xfrm>
          <a:prstGeom prst="rect">
            <a:avLst/>
          </a:prstGeom>
        </p:spPr>
        <p:txBody>
          <a:bodyPr lIns="0" tIns="0" rIns="0" bIns="0" rtlCol="0" anchor="t">
            <a:spAutoFit/>
          </a:bodyPr>
          <a:lstStyle/>
          <a:p>
            <a:pPr algn="l">
              <a:lnSpc>
                <a:spcPts val="6719"/>
              </a:lnSpc>
              <a:spcBef>
                <a:spcPct val="0"/>
              </a:spcBef>
            </a:pPr>
            <a:r>
              <a:rPr lang="en-US" sz="4800">
                <a:solidFill>
                  <a:srgbClr val="8F6234"/>
                </a:solidFill>
                <a:latin typeface="Times New Roman"/>
              </a:rPr>
              <a:t>IMPLEMENTATION</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1038</Words>
  <Application>Microsoft Office PowerPoint</Application>
  <PresentationFormat>Custom</PresentationFormat>
  <Paragraphs>81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Times New Roman Bold</vt:lpstr>
      <vt:lpstr>Arial</vt:lpstr>
      <vt:lpstr>Calibri</vt:lpstr>
      <vt:lpstr>Times New Roman Semi-Bold</vt:lpstr>
      <vt:lpstr>Algerian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c:title>
  <cp:lastModifiedBy>Subramanian Srinivasan</cp:lastModifiedBy>
  <cp:revision>5</cp:revision>
  <dcterms:created xsi:type="dcterms:W3CDTF">2006-08-16T00:00:00Z</dcterms:created>
  <dcterms:modified xsi:type="dcterms:W3CDTF">2024-05-19T18:58:14Z</dcterms:modified>
  <dc:identifier>DAGFsAnvCEY</dc:identifier>
</cp:coreProperties>
</file>